
<file path=[Content_Types].xml><?xml version="1.0" encoding="utf-8"?>
<Types xmlns="http://schemas.openxmlformats.org/package/2006/content-types">
  <Override PartName="/ppt/diagrams/layout2.xml" ContentType="application/vnd.openxmlformats-officedocument.drawingml.diagramLayout+xml"/>
  <Default Extension="bin" ContentType="application/vnd.openxmlformats-officedocument.presentationml.printerSettings"/>
  <Override PartName="/ppt/slides/slide14.xml" ContentType="application/vnd.openxmlformats-officedocument.presentationml.slide+xml"/>
  <Default Extension="rels" ContentType="application/vnd.openxmlformats-package.relationships+xml"/>
  <Override PartName="/ppt/diagrams/colors1.xml" ContentType="application/vnd.openxmlformats-officedocument.drawingml.diagramColors+xml"/>
  <Override PartName="/ppt/slides/slide45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diagrams/layout1.xml" ContentType="application/vnd.openxmlformats-officedocument.drawingml.diagram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diagrams/data2.xml" ContentType="application/vnd.openxmlformats-officedocument.drawingml.diagramData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diagrams/quickStyle2.xml" ContentType="application/vnd.openxmlformats-officedocument.drawingml.diagramStyle+xml"/>
  <Override PartName="/ppt/slides/slide42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diagrams/data1.xml" ContentType="application/vnd.openxmlformats-officedocument.drawingml.diagramData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slides/slide47.xml" ContentType="application/vnd.openxmlformats-officedocument.presentationml.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diagrams/drawing2.xml" ContentType="application/vnd.ms-office.drawingml.diagramDrawing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diagrams/colors2.xml" ContentType="application/vnd.openxmlformats-officedocument.drawingml.diagramColors+xml"/>
  <Override PartName="/ppt/slides/slide46.xml" ContentType="application/vnd.openxmlformats-officedocument.presentationml.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diagrams/drawing1.xml" ContentType="application/vnd.ms-office.drawingml.diagramDrawing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 bookmarkIdSeed="3">
  <p:sldMasterIdLst>
    <p:sldMasterId id="2147483828" r:id="rId1"/>
  </p:sldMasterIdLst>
  <p:notesMasterIdLst>
    <p:notesMasterId r:id="rId49"/>
  </p:notesMasterIdLst>
  <p:handoutMasterIdLst>
    <p:handoutMasterId r:id="rId50"/>
  </p:handoutMasterIdLst>
  <p:sldIdLst>
    <p:sldId id="257" r:id="rId2"/>
    <p:sldId id="462" r:id="rId3"/>
    <p:sldId id="437" r:id="rId4"/>
    <p:sldId id="464" r:id="rId5"/>
    <p:sldId id="422" r:id="rId6"/>
    <p:sldId id="423" r:id="rId7"/>
    <p:sldId id="467" r:id="rId8"/>
    <p:sldId id="468" r:id="rId9"/>
    <p:sldId id="425" r:id="rId10"/>
    <p:sldId id="475" r:id="rId11"/>
    <p:sldId id="476" r:id="rId12"/>
    <p:sldId id="426" r:id="rId13"/>
    <p:sldId id="427" r:id="rId14"/>
    <p:sldId id="472" r:id="rId15"/>
    <p:sldId id="473" r:id="rId16"/>
    <p:sldId id="474" r:id="rId17"/>
    <p:sldId id="428" r:id="rId18"/>
    <p:sldId id="429" r:id="rId19"/>
    <p:sldId id="469" r:id="rId20"/>
    <p:sldId id="470" r:id="rId21"/>
    <p:sldId id="471" r:id="rId22"/>
    <p:sldId id="441" r:id="rId23"/>
    <p:sldId id="442" r:id="rId24"/>
    <p:sldId id="443" r:id="rId25"/>
    <p:sldId id="444" r:id="rId26"/>
    <p:sldId id="445" r:id="rId27"/>
    <p:sldId id="484" r:id="rId28"/>
    <p:sldId id="459" r:id="rId29"/>
    <p:sldId id="450" r:id="rId30"/>
    <p:sldId id="440" r:id="rId31"/>
    <p:sldId id="485" r:id="rId32"/>
    <p:sldId id="460" r:id="rId33"/>
    <p:sldId id="456" r:id="rId34"/>
    <p:sldId id="387" r:id="rId35"/>
    <p:sldId id="435" r:id="rId36"/>
    <p:sldId id="388" r:id="rId37"/>
    <p:sldId id="457" r:id="rId38"/>
    <p:sldId id="463" r:id="rId39"/>
    <p:sldId id="452" r:id="rId40"/>
    <p:sldId id="453" r:id="rId41"/>
    <p:sldId id="477" r:id="rId42"/>
    <p:sldId id="478" r:id="rId43"/>
    <p:sldId id="479" r:id="rId44"/>
    <p:sldId id="480" r:id="rId45"/>
    <p:sldId id="481" r:id="rId46"/>
    <p:sldId id="482" r:id="rId47"/>
    <p:sldId id="483" r:id="rId48"/>
  </p:sldIdLst>
  <p:sldSz cx="9144000" cy="6858000" type="screen4x3"/>
  <p:notesSz cx="7010400" cy="9296400"/>
  <p:defaultTextStyle>
    <a:defPPr>
      <a:defRPr lang="en-US"/>
    </a:defPPr>
    <a:lvl1pPr algn="r" defTabSz="457200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r" defTabSz="457200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r" defTabSz="457200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r" defTabSz="457200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r" defTabSz="457200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99CC33"/>
    <a:srgbClr val="99CC00"/>
    <a:srgbClr val="8FC122"/>
    <a:srgbClr val="FFFFFF"/>
    <a:srgbClr val="4D4D4D"/>
    <a:srgbClr val="0D0D0D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0098" autoAdjust="0"/>
    <p:restoredTop sz="80530" autoAdjust="0"/>
  </p:normalViewPr>
  <p:slideViewPr>
    <p:cSldViewPr snapToGrid="0">
      <p:cViewPr>
        <p:scale>
          <a:sx n="80" d="100"/>
          <a:sy n="80" d="100"/>
        </p:scale>
        <p:origin x="-1288" y="-72"/>
      </p:cViewPr>
      <p:guideLst>
        <p:guide orient="horz" pos="2160"/>
        <p:guide orient="horz" pos="1952"/>
        <p:guide pos="2880"/>
        <p:guide pos="3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-2802" y="-102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handoutMaster" Target="handoutMasters/handoutMaster1.xml"/><Relationship Id="rId51" Type="http://schemas.openxmlformats.org/officeDocument/2006/relationships/printerSettings" Target="printerSettings/printerSettings1.bin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3E6691-69C4-4DA5-BB46-8D908B4C788D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9D7BF0D-02D9-4965-81AB-C9C73BE1D531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Goals &amp; KPIs</a:t>
          </a:r>
          <a:endParaRPr lang="en-US" dirty="0"/>
        </a:p>
      </dgm:t>
    </dgm:pt>
    <dgm:pt modelId="{82969503-1CF8-4643-9AA6-32F647400FD9}" type="parTrans" cxnId="{9D8AB133-DEDC-4861-AB90-BEDE3727009D}">
      <dgm:prSet/>
      <dgm:spPr/>
      <dgm:t>
        <a:bodyPr/>
        <a:lstStyle/>
        <a:p>
          <a:endParaRPr lang="en-US"/>
        </a:p>
      </dgm:t>
    </dgm:pt>
    <dgm:pt modelId="{9774061E-26BC-4A29-B451-1B8B186FA25C}" type="sibTrans" cxnId="{9D8AB133-DEDC-4861-AB90-BEDE3727009D}">
      <dgm:prSet/>
      <dgm:spPr>
        <a:solidFill>
          <a:srgbClr val="99CC33"/>
        </a:solidFill>
      </dgm:spPr>
      <dgm:t>
        <a:bodyPr/>
        <a:lstStyle/>
        <a:p>
          <a:endParaRPr lang="en-US"/>
        </a:p>
      </dgm:t>
    </dgm:pt>
    <dgm:pt modelId="{43C5313D-3236-4B17-80EA-A8EB3BB4BCF9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Implement Tool &amp; Collect Data</a:t>
          </a:r>
          <a:endParaRPr lang="en-US" dirty="0"/>
        </a:p>
      </dgm:t>
    </dgm:pt>
    <dgm:pt modelId="{6F2DB7E1-3B1F-4444-B36D-909213B63DB1}" type="parTrans" cxnId="{1209AC11-5213-49F6-9ADD-36363DBAA1EB}">
      <dgm:prSet/>
      <dgm:spPr/>
      <dgm:t>
        <a:bodyPr/>
        <a:lstStyle/>
        <a:p>
          <a:endParaRPr lang="en-US"/>
        </a:p>
      </dgm:t>
    </dgm:pt>
    <dgm:pt modelId="{E207F4D9-B668-4FE1-B715-5A2A81111A0A}" type="sibTrans" cxnId="{1209AC11-5213-49F6-9ADD-36363DBAA1EB}">
      <dgm:prSet/>
      <dgm:spPr>
        <a:solidFill>
          <a:srgbClr val="99CC33"/>
        </a:solidFill>
      </dgm:spPr>
      <dgm:t>
        <a:bodyPr/>
        <a:lstStyle/>
        <a:p>
          <a:endParaRPr lang="en-US"/>
        </a:p>
      </dgm:t>
    </dgm:pt>
    <dgm:pt modelId="{B1CF782E-79B7-43F8-A410-8B16A556FF5D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Analysis &amp; Recommendations</a:t>
          </a:r>
          <a:endParaRPr lang="en-US" dirty="0"/>
        </a:p>
      </dgm:t>
    </dgm:pt>
    <dgm:pt modelId="{5D154EB0-BBED-426A-A25B-187BE5AEDDE9}" type="parTrans" cxnId="{B1B1F677-43D7-45A5-8ABC-ACFB1CA5D237}">
      <dgm:prSet/>
      <dgm:spPr/>
      <dgm:t>
        <a:bodyPr/>
        <a:lstStyle/>
        <a:p>
          <a:endParaRPr lang="en-US"/>
        </a:p>
      </dgm:t>
    </dgm:pt>
    <dgm:pt modelId="{A21F4238-2E56-4CBC-8196-F0C658249845}" type="sibTrans" cxnId="{B1B1F677-43D7-45A5-8ABC-ACFB1CA5D237}">
      <dgm:prSet/>
      <dgm:spPr>
        <a:solidFill>
          <a:srgbClr val="99CC33"/>
        </a:solidFill>
      </dgm:spPr>
      <dgm:t>
        <a:bodyPr/>
        <a:lstStyle/>
        <a:p>
          <a:endParaRPr lang="en-US"/>
        </a:p>
      </dgm:t>
    </dgm:pt>
    <dgm:pt modelId="{0D8EFD95-6B04-4FD9-8E27-0C8822863E30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ROI analysis &amp; Optimize</a:t>
          </a:r>
          <a:endParaRPr lang="en-US" dirty="0"/>
        </a:p>
      </dgm:t>
    </dgm:pt>
    <dgm:pt modelId="{5480490C-A421-4A33-B4F3-67B6AFA5ACDE}" type="parTrans" cxnId="{38A48A01-4619-4DC6-87F6-897DE6A37461}">
      <dgm:prSet/>
      <dgm:spPr/>
      <dgm:t>
        <a:bodyPr/>
        <a:lstStyle/>
        <a:p>
          <a:endParaRPr lang="en-US"/>
        </a:p>
      </dgm:t>
    </dgm:pt>
    <dgm:pt modelId="{EB4E4629-41DD-4AC7-91BD-8B708763213F}" type="sibTrans" cxnId="{38A48A01-4619-4DC6-87F6-897DE6A37461}">
      <dgm:prSet/>
      <dgm:spPr>
        <a:solidFill>
          <a:srgbClr val="99CC33"/>
        </a:solidFill>
      </dgm:spPr>
      <dgm:t>
        <a:bodyPr/>
        <a:lstStyle/>
        <a:p>
          <a:endParaRPr lang="en-US"/>
        </a:p>
      </dgm:t>
    </dgm:pt>
    <dgm:pt modelId="{CB8522C9-93A4-4B1E-A2F4-543432026BDD}" type="pres">
      <dgm:prSet presAssocID="{D63E6691-69C4-4DA5-BB46-8D908B4C788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2860A8-212A-4EF3-8849-D6F17EC597D3}" type="pres">
      <dgm:prSet presAssocID="{F9D7BF0D-02D9-4965-81AB-C9C73BE1D53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7D2827-5695-45B2-9C63-667D70933521}" type="pres">
      <dgm:prSet presAssocID="{9774061E-26BC-4A29-B451-1B8B186FA25C}" presName="sibTrans" presStyleLbl="sibTrans2D1" presStyleIdx="0" presStyleCnt="4"/>
      <dgm:spPr/>
      <dgm:t>
        <a:bodyPr/>
        <a:lstStyle/>
        <a:p>
          <a:endParaRPr lang="en-US"/>
        </a:p>
      </dgm:t>
    </dgm:pt>
    <dgm:pt modelId="{3A8532DE-C7F3-4D7C-AEF5-4F5DE5D25498}" type="pres">
      <dgm:prSet presAssocID="{9774061E-26BC-4A29-B451-1B8B186FA25C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F3381388-7EBF-45A8-8061-1473453994EC}" type="pres">
      <dgm:prSet presAssocID="{43C5313D-3236-4B17-80EA-A8EB3BB4BCF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693766-49CC-4973-97EA-179F6065366C}" type="pres">
      <dgm:prSet presAssocID="{E207F4D9-B668-4FE1-B715-5A2A81111A0A}" presName="sibTrans" presStyleLbl="sibTrans2D1" presStyleIdx="1" presStyleCnt="4"/>
      <dgm:spPr/>
      <dgm:t>
        <a:bodyPr/>
        <a:lstStyle/>
        <a:p>
          <a:endParaRPr lang="en-US"/>
        </a:p>
      </dgm:t>
    </dgm:pt>
    <dgm:pt modelId="{D5FB49B7-DC22-49AD-B7C9-9285AB7B3A04}" type="pres">
      <dgm:prSet presAssocID="{E207F4D9-B668-4FE1-B715-5A2A81111A0A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A691739-572C-4412-BE01-608BB65F4345}" type="pres">
      <dgm:prSet presAssocID="{B1CF782E-79B7-43F8-A410-8B16A556FF5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6DE041-BDBF-429A-9AF9-55BE25ED537D}" type="pres">
      <dgm:prSet presAssocID="{A21F4238-2E56-4CBC-8196-F0C658249845}" presName="sibTrans" presStyleLbl="sibTrans2D1" presStyleIdx="2" presStyleCnt="4" custScaleX="179213" custScaleY="116034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2390B37E-FE16-4FD7-B5CF-5DDDCD35988B}" type="pres">
      <dgm:prSet presAssocID="{A21F4238-2E56-4CBC-8196-F0C658249845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85443EF4-8D4D-4F2D-8EC7-6B3798591FA6}" type="pres">
      <dgm:prSet presAssocID="{0D8EFD95-6B04-4FD9-8E27-0C8822863E3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6B5D45-F954-4F3D-82A7-E0649C1DE8DD}" type="pres">
      <dgm:prSet presAssocID="{EB4E4629-41DD-4AC7-91BD-8B708763213F}" presName="sibTrans" presStyleLbl="sibTrans2D1" presStyleIdx="3" presStyleCnt="4"/>
      <dgm:spPr/>
      <dgm:t>
        <a:bodyPr/>
        <a:lstStyle/>
        <a:p>
          <a:endParaRPr lang="en-US"/>
        </a:p>
      </dgm:t>
    </dgm:pt>
    <dgm:pt modelId="{71DE985F-C49F-4BD4-9083-8B0CA9B7D271}" type="pres">
      <dgm:prSet presAssocID="{EB4E4629-41DD-4AC7-91BD-8B708763213F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BCEFDC54-B42B-4A30-ABD3-63E82257670A}" type="presOf" srcId="{EB4E4629-41DD-4AC7-91BD-8B708763213F}" destId="{71DE985F-C49F-4BD4-9083-8B0CA9B7D271}" srcOrd="1" destOrd="0" presId="urn:microsoft.com/office/officeart/2005/8/layout/cycle2"/>
    <dgm:cxn modelId="{127C48A6-6CCE-47FB-B1F5-7C58A828A714}" type="presOf" srcId="{EB4E4629-41DD-4AC7-91BD-8B708763213F}" destId="{DF6B5D45-F954-4F3D-82A7-E0649C1DE8DD}" srcOrd="0" destOrd="0" presId="urn:microsoft.com/office/officeart/2005/8/layout/cycle2"/>
    <dgm:cxn modelId="{F2E6E081-67C6-42B7-A1F5-F9B043AD20A4}" type="presOf" srcId="{9774061E-26BC-4A29-B451-1B8B186FA25C}" destId="{AC7D2827-5695-45B2-9C63-667D70933521}" srcOrd="0" destOrd="0" presId="urn:microsoft.com/office/officeart/2005/8/layout/cycle2"/>
    <dgm:cxn modelId="{292E7EB1-AFF9-4D65-B58A-703FFE47670C}" type="presOf" srcId="{E207F4D9-B668-4FE1-B715-5A2A81111A0A}" destId="{8F693766-49CC-4973-97EA-179F6065366C}" srcOrd="0" destOrd="0" presId="urn:microsoft.com/office/officeart/2005/8/layout/cycle2"/>
    <dgm:cxn modelId="{9D8AB133-DEDC-4861-AB90-BEDE3727009D}" srcId="{D63E6691-69C4-4DA5-BB46-8D908B4C788D}" destId="{F9D7BF0D-02D9-4965-81AB-C9C73BE1D531}" srcOrd="0" destOrd="0" parTransId="{82969503-1CF8-4643-9AA6-32F647400FD9}" sibTransId="{9774061E-26BC-4A29-B451-1B8B186FA25C}"/>
    <dgm:cxn modelId="{A59E9BC3-DAC7-46F4-AF3A-66230B449ACC}" type="presOf" srcId="{A21F4238-2E56-4CBC-8196-F0C658249845}" destId="{2390B37E-FE16-4FD7-B5CF-5DDDCD35988B}" srcOrd="1" destOrd="0" presId="urn:microsoft.com/office/officeart/2005/8/layout/cycle2"/>
    <dgm:cxn modelId="{B95C6BE8-C876-45BD-81F7-6B38F59A11CB}" type="presOf" srcId="{E207F4D9-B668-4FE1-B715-5A2A81111A0A}" destId="{D5FB49B7-DC22-49AD-B7C9-9285AB7B3A04}" srcOrd="1" destOrd="0" presId="urn:microsoft.com/office/officeart/2005/8/layout/cycle2"/>
    <dgm:cxn modelId="{1209AC11-5213-49F6-9ADD-36363DBAA1EB}" srcId="{D63E6691-69C4-4DA5-BB46-8D908B4C788D}" destId="{43C5313D-3236-4B17-80EA-A8EB3BB4BCF9}" srcOrd="1" destOrd="0" parTransId="{6F2DB7E1-3B1F-4444-B36D-909213B63DB1}" sibTransId="{E207F4D9-B668-4FE1-B715-5A2A81111A0A}"/>
    <dgm:cxn modelId="{7DE59BDB-F94C-46C0-AA14-ABDFA0D9E8F9}" type="presOf" srcId="{F9D7BF0D-02D9-4965-81AB-C9C73BE1D531}" destId="{242860A8-212A-4EF3-8849-D6F17EC597D3}" srcOrd="0" destOrd="0" presId="urn:microsoft.com/office/officeart/2005/8/layout/cycle2"/>
    <dgm:cxn modelId="{FA3C2516-1526-4586-815C-DEBB0BD83692}" type="presOf" srcId="{B1CF782E-79B7-43F8-A410-8B16A556FF5D}" destId="{DA691739-572C-4412-BE01-608BB65F4345}" srcOrd="0" destOrd="0" presId="urn:microsoft.com/office/officeart/2005/8/layout/cycle2"/>
    <dgm:cxn modelId="{F38F88C0-5380-4FCC-A193-4E4C0256D116}" type="presOf" srcId="{A21F4238-2E56-4CBC-8196-F0C658249845}" destId="{8D6DE041-BDBF-429A-9AF9-55BE25ED537D}" srcOrd="0" destOrd="0" presId="urn:microsoft.com/office/officeart/2005/8/layout/cycle2"/>
    <dgm:cxn modelId="{A64C8406-970C-4C11-9003-9B839DBB2256}" type="presOf" srcId="{D63E6691-69C4-4DA5-BB46-8D908B4C788D}" destId="{CB8522C9-93A4-4B1E-A2F4-543432026BDD}" srcOrd="0" destOrd="0" presId="urn:microsoft.com/office/officeart/2005/8/layout/cycle2"/>
    <dgm:cxn modelId="{38A48A01-4619-4DC6-87F6-897DE6A37461}" srcId="{D63E6691-69C4-4DA5-BB46-8D908B4C788D}" destId="{0D8EFD95-6B04-4FD9-8E27-0C8822863E30}" srcOrd="3" destOrd="0" parTransId="{5480490C-A421-4A33-B4F3-67B6AFA5ACDE}" sibTransId="{EB4E4629-41DD-4AC7-91BD-8B708763213F}"/>
    <dgm:cxn modelId="{6F4B0EF6-2AAF-4FEE-91FB-C59FEF623595}" type="presOf" srcId="{43C5313D-3236-4B17-80EA-A8EB3BB4BCF9}" destId="{F3381388-7EBF-45A8-8061-1473453994EC}" srcOrd="0" destOrd="0" presId="urn:microsoft.com/office/officeart/2005/8/layout/cycle2"/>
    <dgm:cxn modelId="{B1B1F677-43D7-45A5-8ABC-ACFB1CA5D237}" srcId="{D63E6691-69C4-4DA5-BB46-8D908B4C788D}" destId="{B1CF782E-79B7-43F8-A410-8B16A556FF5D}" srcOrd="2" destOrd="0" parTransId="{5D154EB0-BBED-426A-A25B-187BE5AEDDE9}" sibTransId="{A21F4238-2E56-4CBC-8196-F0C658249845}"/>
    <dgm:cxn modelId="{BFD9170F-E4C3-4727-9786-A2ECFF4B6736}" type="presOf" srcId="{0D8EFD95-6B04-4FD9-8E27-0C8822863E30}" destId="{85443EF4-8D4D-4F2D-8EC7-6B3798591FA6}" srcOrd="0" destOrd="0" presId="urn:microsoft.com/office/officeart/2005/8/layout/cycle2"/>
    <dgm:cxn modelId="{E9CC8E49-5862-4D24-BCB6-6AB47E9A16B2}" type="presOf" srcId="{9774061E-26BC-4A29-B451-1B8B186FA25C}" destId="{3A8532DE-C7F3-4D7C-AEF5-4F5DE5D25498}" srcOrd="1" destOrd="0" presId="urn:microsoft.com/office/officeart/2005/8/layout/cycle2"/>
    <dgm:cxn modelId="{99FC8F5B-00F8-4514-AFEB-8919C7C92BBE}" type="presParOf" srcId="{CB8522C9-93A4-4B1E-A2F4-543432026BDD}" destId="{242860A8-212A-4EF3-8849-D6F17EC597D3}" srcOrd="0" destOrd="0" presId="urn:microsoft.com/office/officeart/2005/8/layout/cycle2"/>
    <dgm:cxn modelId="{13B364CD-946D-4626-ACA5-BEC56EFB068A}" type="presParOf" srcId="{CB8522C9-93A4-4B1E-A2F4-543432026BDD}" destId="{AC7D2827-5695-45B2-9C63-667D70933521}" srcOrd="1" destOrd="0" presId="urn:microsoft.com/office/officeart/2005/8/layout/cycle2"/>
    <dgm:cxn modelId="{24A058B7-8389-4B9C-B8F6-D364E9FF6EA0}" type="presParOf" srcId="{AC7D2827-5695-45B2-9C63-667D70933521}" destId="{3A8532DE-C7F3-4D7C-AEF5-4F5DE5D25498}" srcOrd="0" destOrd="0" presId="urn:microsoft.com/office/officeart/2005/8/layout/cycle2"/>
    <dgm:cxn modelId="{FCCECD03-45CA-45E2-8E71-478A3BF0B8AC}" type="presParOf" srcId="{CB8522C9-93A4-4B1E-A2F4-543432026BDD}" destId="{F3381388-7EBF-45A8-8061-1473453994EC}" srcOrd="2" destOrd="0" presId="urn:microsoft.com/office/officeart/2005/8/layout/cycle2"/>
    <dgm:cxn modelId="{36BD01DA-713B-4C47-867D-DD967E0A661F}" type="presParOf" srcId="{CB8522C9-93A4-4B1E-A2F4-543432026BDD}" destId="{8F693766-49CC-4973-97EA-179F6065366C}" srcOrd="3" destOrd="0" presId="urn:microsoft.com/office/officeart/2005/8/layout/cycle2"/>
    <dgm:cxn modelId="{65564E88-B83B-42FF-837E-ED629A8EA19B}" type="presParOf" srcId="{8F693766-49CC-4973-97EA-179F6065366C}" destId="{D5FB49B7-DC22-49AD-B7C9-9285AB7B3A04}" srcOrd="0" destOrd="0" presId="urn:microsoft.com/office/officeart/2005/8/layout/cycle2"/>
    <dgm:cxn modelId="{0825996F-D954-4115-8248-AB128A7BD249}" type="presParOf" srcId="{CB8522C9-93A4-4B1E-A2F4-543432026BDD}" destId="{DA691739-572C-4412-BE01-608BB65F4345}" srcOrd="4" destOrd="0" presId="urn:microsoft.com/office/officeart/2005/8/layout/cycle2"/>
    <dgm:cxn modelId="{86281ADE-79F2-495A-B18A-A4EAEBAED727}" type="presParOf" srcId="{CB8522C9-93A4-4B1E-A2F4-543432026BDD}" destId="{8D6DE041-BDBF-429A-9AF9-55BE25ED537D}" srcOrd="5" destOrd="0" presId="urn:microsoft.com/office/officeart/2005/8/layout/cycle2"/>
    <dgm:cxn modelId="{E4F94FFA-6025-4B41-A3EB-A2B15A5DD451}" type="presParOf" srcId="{8D6DE041-BDBF-429A-9AF9-55BE25ED537D}" destId="{2390B37E-FE16-4FD7-B5CF-5DDDCD35988B}" srcOrd="0" destOrd="0" presId="urn:microsoft.com/office/officeart/2005/8/layout/cycle2"/>
    <dgm:cxn modelId="{76D38EE3-C018-4A16-96E4-DF5C2CC506AD}" type="presParOf" srcId="{CB8522C9-93A4-4B1E-A2F4-543432026BDD}" destId="{85443EF4-8D4D-4F2D-8EC7-6B3798591FA6}" srcOrd="6" destOrd="0" presId="urn:microsoft.com/office/officeart/2005/8/layout/cycle2"/>
    <dgm:cxn modelId="{892451FA-EC79-44B6-9A8B-33D8B2F7666B}" type="presParOf" srcId="{CB8522C9-93A4-4B1E-A2F4-543432026BDD}" destId="{DF6B5D45-F954-4F3D-82A7-E0649C1DE8DD}" srcOrd="7" destOrd="0" presId="urn:microsoft.com/office/officeart/2005/8/layout/cycle2"/>
    <dgm:cxn modelId="{29C20DC3-1315-47B0-A117-34F0602DFEC1}" type="presParOf" srcId="{DF6B5D45-F954-4F3D-82A7-E0649C1DE8DD}" destId="{71DE985F-C49F-4BD4-9083-8B0CA9B7D27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3E6691-69C4-4DA5-BB46-8D908B4C788D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9D7BF0D-02D9-4965-81AB-C9C73BE1D531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Goals &amp; KPIs</a:t>
          </a:r>
          <a:endParaRPr lang="en-US" dirty="0"/>
        </a:p>
      </dgm:t>
    </dgm:pt>
    <dgm:pt modelId="{82969503-1CF8-4643-9AA6-32F647400FD9}" type="parTrans" cxnId="{9D8AB133-DEDC-4861-AB90-BEDE3727009D}">
      <dgm:prSet/>
      <dgm:spPr/>
      <dgm:t>
        <a:bodyPr/>
        <a:lstStyle/>
        <a:p>
          <a:endParaRPr lang="en-US"/>
        </a:p>
      </dgm:t>
    </dgm:pt>
    <dgm:pt modelId="{9774061E-26BC-4A29-B451-1B8B186FA25C}" type="sibTrans" cxnId="{9D8AB133-DEDC-4861-AB90-BEDE3727009D}">
      <dgm:prSet/>
      <dgm:spPr>
        <a:solidFill>
          <a:srgbClr val="99CC33"/>
        </a:solidFill>
      </dgm:spPr>
      <dgm:t>
        <a:bodyPr/>
        <a:lstStyle/>
        <a:p>
          <a:endParaRPr lang="en-US"/>
        </a:p>
      </dgm:t>
    </dgm:pt>
    <dgm:pt modelId="{43C5313D-3236-4B17-80EA-A8EB3BB4BCF9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Implement Tool &amp; Collect Data</a:t>
          </a:r>
          <a:endParaRPr lang="en-US" dirty="0"/>
        </a:p>
      </dgm:t>
    </dgm:pt>
    <dgm:pt modelId="{6F2DB7E1-3B1F-4444-B36D-909213B63DB1}" type="parTrans" cxnId="{1209AC11-5213-49F6-9ADD-36363DBAA1EB}">
      <dgm:prSet/>
      <dgm:spPr/>
      <dgm:t>
        <a:bodyPr/>
        <a:lstStyle/>
        <a:p>
          <a:endParaRPr lang="en-US"/>
        </a:p>
      </dgm:t>
    </dgm:pt>
    <dgm:pt modelId="{E207F4D9-B668-4FE1-B715-5A2A81111A0A}" type="sibTrans" cxnId="{1209AC11-5213-49F6-9ADD-36363DBAA1EB}">
      <dgm:prSet/>
      <dgm:spPr>
        <a:solidFill>
          <a:srgbClr val="99CC33"/>
        </a:solidFill>
      </dgm:spPr>
      <dgm:t>
        <a:bodyPr/>
        <a:lstStyle/>
        <a:p>
          <a:endParaRPr lang="en-US"/>
        </a:p>
      </dgm:t>
    </dgm:pt>
    <dgm:pt modelId="{B1CF782E-79B7-43F8-A410-8B16A556FF5D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Analysis &amp; Recommendations</a:t>
          </a:r>
          <a:endParaRPr lang="en-US" dirty="0"/>
        </a:p>
      </dgm:t>
    </dgm:pt>
    <dgm:pt modelId="{5D154EB0-BBED-426A-A25B-187BE5AEDDE9}" type="parTrans" cxnId="{B1B1F677-43D7-45A5-8ABC-ACFB1CA5D237}">
      <dgm:prSet/>
      <dgm:spPr/>
      <dgm:t>
        <a:bodyPr/>
        <a:lstStyle/>
        <a:p>
          <a:endParaRPr lang="en-US"/>
        </a:p>
      </dgm:t>
    </dgm:pt>
    <dgm:pt modelId="{A21F4238-2E56-4CBC-8196-F0C658249845}" type="sibTrans" cxnId="{B1B1F677-43D7-45A5-8ABC-ACFB1CA5D237}">
      <dgm:prSet/>
      <dgm:spPr>
        <a:solidFill>
          <a:srgbClr val="99CC33"/>
        </a:solidFill>
      </dgm:spPr>
      <dgm:t>
        <a:bodyPr/>
        <a:lstStyle/>
        <a:p>
          <a:endParaRPr lang="en-US"/>
        </a:p>
      </dgm:t>
    </dgm:pt>
    <dgm:pt modelId="{0D8EFD95-6B04-4FD9-8E27-0C8822863E30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ROI analysis &amp; Optimize</a:t>
          </a:r>
          <a:endParaRPr lang="en-US" dirty="0"/>
        </a:p>
      </dgm:t>
    </dgm:pt>
    <dgm:pt modelId="{5480490C-A421-4A33-B4F3-67B6AFA5ACDE}" type="parTrans" cxnId="{38A48A01-4619-4DC6-87F6-897DE6A37461}">
      <dgm:prSet/>
      <dgm:spPr/>
      <dgm:t>
        <a:bodyPr/>
        <a:lstStyle/>
        <a:p>
          <a:endParaRPr lang="en-US"/>
        </a:p>
      </dgm:t>
    </dgm:pt>
    <dgm:pt modelId="{EB4E4629-41DD-4AC7-91BD-8B708763213F}" type="sibTrans" cxnId="{38A48A01-4619-4DC6-87F6-897DE6A37461}">
      <dgm:prSet/>
      <dgm:spPr>
        <a:solidFill>
          <a:srgbClr val="99CC33"/>
        </a:solidFill>
      </dgm:spPr>
      <dgm:t>
        <a:bodyPr/>
        <a:lstStyle/>
        <a:p>
          <a:endParaRPr lang="en-US"/>
        </a:p>
      </dgm:t>
    </dgm:pt>
    <dgm:pt modelId="{CB8522C9-93A4-4B1E-A2F4-543432026BDD}" type="pres">
      <dgm:prSet presAssocID="{D63E6691-69C4-4DA5-BB46-8D908B4C788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2860A8-212A-4EF3-8849-D6F17EC597D3}" type="pres">
      <dgm:prSet presAssocID="{F9D7BF0D-02D9-4965-81AB-C9C73BE1D53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7D2827-5695-45B2-9C63-667D70933521}" type="pres">
      <dgm:prSet presAssocID="{9774061E-26BC-4A29-B451-1B8B186FA25C}" presName="sibTrans" presStyleLbl="sibTrans2D1" presStyleIdx="0" presStyleCnt="4"/>
      <dgm:spPr/>
      <dgm:t>
        <a:bodyPr/>
        <a:lstStyle/>
        <a:p>
          <a:endParaRPr lang="en-US"/>
        </a:p>
      </dgm:t>
    </dgm:pt>
    <dgm:pt modelId="{3A8532DE-C7F3-4D7C-AEF5-4F5DE5D25498}" type="pres">
      <dgm:prSet presAssocID="{9774061E-26BC-4A29-B451-1B8B186FA25C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F3381388-7EBF-45A8-8061-1473453994EC}" type="pres">
      <dgm:prSet presAssocID="{43C5313D-3236-4B17-80EA-A8EB3BB4BCF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693766-49CC-4973-97EA-179F6065366C}" type="pres">
      <dgm:prSet presAssocID="{E207F4D9-B668-4FE1-B715-5A2A81111A0A}" presName="sibTrans" presStyleLbl="sibTrans2D1" presStyleIdx="1" presStyleCnt="4"/>
      <dgm:spPr/>
      <dgm:t>
        <a:bodyPr/>
        <a:lstStyle/>
        <a:p>
          <a:endParaRPr lang="en-US"/>
        </a:p>
      </dgm:t>
    </dgm:pt>
    <dgm:pt modelId="{D5FB49B7-DC22-49AD-B7C9-9285AB7B3A04}" type="pres">
      <dgm:prSet presAssocID="{E207F4D9-B668-4FE1-B715-5A2A81111A0A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A691739-572C-4412-BE01-608BB65F4345}" type="pres">
      <dgm:prSet presAssocID="{B1CF782E-79B7-43F8-A410-8B16A556FF5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6DE041-BDBF-429A-9AF9-55BE25ED537D}" type="pres">
      <dgm:prSet presAssocID="{A21F4238-2E56-4CBC-8196-F0C658249845}" presName="sibTrans" presStyleLbl="sibTrans2D1" presStyleIdx="2" presStyleCnt="4" custScaleX="179213" custScaleY="116034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2390B37E-FE16-4FD7-B5CF-5DDDCD35988B}" type="pres">
      <dgm:prSet presAssocID="{A21F4238-2E56-4CBC-8196-F0C658249845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85443EF4-8D4D-4F2D-8EC7-6B3798591FA6}" type="pres">
      <dgm:prSet presAssocID="{0D8EFD95-6B04-4FD9-8E27-0C8822863E3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6B5D45-F954-4F3D-82A7-E0649C1DE8DD}" type="pres">
      <dgm:prSet presAssocID="{EB4E4629-41DD-4AC7-91BD-8B708763213F}" presName="sibTrans" presStyleLbl="sibTrans2D1" presStyleIdx="3" presStyleCnt="4"/>
      <dgm:spPr/>
      <dgm:t>
        <a:bodyPr/>
        <a:lstStyle/>
        <a:p>
          <a:endParaRPr lang="en-US"/>
        </a:p>
      </dgm:t>
    </dgm:pt>
    <dgm:pt modelId="{71DE985F-C49F-4BD4-9083-8B0CA9B7D271}" type="pres">
      <dgm:prSet presAssocID="{EB4E4629-41DD-4AC7-91BD-8B708763213F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419076E8-914A-4A2E-84C9-08801E3FCE7C}" type="presOf" srcId="{F9D7BF0D-02D9-4965-81AB-C9C73BE1D531}" destId="{242860A8-212A-4EF3-8849-D6F17EC597D3}" srcOrd="0" destOrd="0" presId="urn:microsoft.com/office/officeart/2005/8/layout/cycle2"/>
    <dgm:cxn modelId="{29BD29FA-A6CF-414D-A64D-82468A1ABD2E}" type="presOf" srcId="{E207F4D9-B668-4FE1-B715-5A2A81111A0A}" destId="{8F693766-49CC-4973-97EA-179F6065366C}" srcOrd="0" destOrd="0" presId="urn:microsoft.com/office/officeart/2005/8/layout/cycle2"/>
    <dgm:cxn modelId="{F52706A0-AA81-48FC-9049-F07E25A113EC}" type="presOf" srcId="{E207F4D9-B668-4FE1-B715-5A2A81111A0A}" destId="{D5FB49B7-DC22-49AD-B7C9-9285AB7B3A04}" srcOrd="1" destOrd="0" presId="urn:microsoft.com/office/officeart/2005/8/layout/cycle2"/>
    <dgm:cxn modelId="{AF0B15F4-A401-4D70-BF16-651BB9377EF7}" type="presOf" srcId="{A21F4238-2E56-4CBC-8196-F0C658249845}" destId="{8D6DE041-BDBF-429A-9AF9-55BE25ED537D}" srcOrd="0" destOrd="0" presId="urn:microsoft.com/office/officeart/2005/8/layout/cycle2"/>
    <dgm:cxn modelId="{1CE5A6D9-DDED-4571-831D-AFA675F20DB6}" type="presOf" srcId="{EB4E4629-41DD-4AC7-91BD-8B708763213F}" destId="{71DE985F-C49F-4BD4-9083-8B0CA9B7D271}" srcOrd="1" destOrd="0" presId="urn:microsoft.com/office/officeart/2005/8/layout/cycle2"/>
    <dgm:cxn modelId="{9D8AB133-DEDC-4861-AB90-BEDE3727009D}" srcId="{D63E6691-69C4-4DA5-BB46-8D908B4C788D}" destId="{F9D7BF0D-02D9-4965-81AB-C9C73BE1D531}" srcOrd="0" destOrd="0" parTransId="{82969503-1CF8-4643-9AA6-32F647400FD9}" sibTransId="{9774061E-26BC-4A29-B451-1B8B186FA25C}"/>
    <dgm:cxn modelId="{D0114241-629D-4499-A82D-3E41E9B1CC6D}" type="presOf" srcId="{A21F4238-2E56-4CBC-8196-F0C658249845}" destId="{2390B37E-FE16-4FD7-B5CF-5DDDCD35988B}" srcOrd="1" destOrd="0" presId="urn:microsoft.com/office/officeart/2005/8/layout/cycle2"/>
    <dgm:cxn modelId="{2C6BD5AD-0D32-4295-8010-BEC70A56D08D}" type="presOf" srcId="{D63E6691-69C4-4DA5-BB46-8D908B4C788D}" destId="{CB8522C9-93A4-4B1E-A2F4-543432026BDD}" srcOrd="0" destOrd="0" presId="urn:microsoft.com/office/officeart/2005/8/layout/cycle2"/>
    <dgm:cxn modelId="{1209AC11-5213-49F6-9ADD-36363DBAA1EB}" srcId="{D63E6691-69C4-4DA5-BB46-8D908B4C788D}" destId="{43C5313D-3236-4B17-80EA-A8EB3BB4BCF9}" srcOrd="1" destOrd="0" parTransId="{6F2DB7E1-3B1F-4444-B36D-909213B63DB1}" sibTransId="{E207F4D9-B668-4FE1-B715-5A2A81111A0A}"/>
    <dgm:cxn modelId="{264D05E1-29F7-4753-9164-976DAE4B37FE}" type="presOf" srcId="{43C5313D-3236-4B17-80EA-A8EB3BB4BCF9}" destId="{F3381388-7EBF-45A8-8061-1473453994EC}" srcOrd="0" destOrd="0" presId="urn:microsoft.com/office/officeart/2005/8/layout/cycle2"/>
    <dgm:cxn modelId="{89BE3E0F-CDA7-4AF0-AFB0-4E44B065F78B}" type="presOf" srcId="{9774061E-26BC-4A29-B451-1B8B186FA25C}" destId="{3A8532DE-C7F3-4D7C-AEF5-4F5DE5D25498}" srcOrd="1" destOrd="0" presId="urn:microsoft.com/office/officeart/2005/8/layout/cycle2"/>
    <dgm:cxn modelId="{F973C025-8664-44CC-9928-72C60722F50C}" type="presOf" srcId="{0D8EFD95-6B04-4FD9-8E27-0C8822863E30}" destId="{85443EF4-8D4D-4F2D-8EC7-6B3798591FA6}" srcOrd="0" destOrd="0" presId="urn:microsoft.com/office/officeart/2005/8/layout/cycle2"/>
    <dgm:cxn modelId="{F1986EC6-5A88-445D-A943-00B78B0CC0DD}" type="presOf" srcId="{9774061E-26BC-4A29-B451-1B8B186FA25C}" destId="{AC7D2827-5695-45B2-9C63-667D70933521}" srcOrd="0" destOrd="0" presId="urn:microsoft.com/office/officeart/2005/8/layout/cycle2"/>
    <dgm:cxn modelId="{38A48A01-4619-4DC6-87F6-897DE6A37461}" srcId="{D63E6691-69C4-4DA5-BB46-8D908B4C788D}" destId="{0D8EFD95-6B04-4FD9-8E27-0C8822863E30}" srcOrd="3" destOrd="0" parTransId="{5480490C-A421-4A33-B4F3-67B6AFA5ACDE}" sibTransId="{EB4E4629-41DD-4AC7-91BD-8B708763213F}"/>
    <dgm:cxn modelId="{B1B1F677-43D7-45A5-8ABC-ACFB1CA5D237}" srcId="{D63E6691-69C4-4DA5-BB46-8D908B4C788D}" destId="{B1CF782E-79B7-43F8-A410-8B16A556FF5D}" srcOrd="2" destOrd="0" parTransId="{5D154EB0-BBED-426A-A25B-187BE5AEDDE9}" sibTransId="{A21F4238-2E56-4CBC-8196-F0C658249845}"/>
    <dgm:cxn modelId="{CA1BEFA0-696D-4A74-8A9C-B5702C0CD060}" type="presOf" srcId="{B1CF782E-79B7-43F8-A410-8B16A556FF5D}" destId="{DA691739-572C-4412-BE01-608BB65F4345}" srcOrd="0" destOrd="0" presId="urn:microsoft.com/office/officeart/2005/8/layout/cycle2"/>
    <dgm:cxn modelId="{2B40FD10-DF68-411C-A72C-857579085BF4}" type="presOf" srcId="{EB4E4629-41DD-4AC7-91BD-8B708763213F}" destId="{DF6B5D45-F954-4F3D-82A7-E0649C1DE8DD}" srcOrd="0" destOrd="0" presId="urn:microsoft.com/office/officeart/2005/8/layout/cycle2"/>
    <dgm:cxn modelId="{9E6B8EAA-BD95-4EF0-961A-56F79B2AF3F7}" type="presParOf" srcId="{CB8522C9-93A4-4B1E-A2F4-543432026BDD}" destId="{242860A8-212A-4EF3-8849-D6F17EC597D3}" srcOrd="0" destOrd="0" presId="urn:microsoft.com/office/officeart/2005/8/layout/cycle2"/>
    <dgm:cxn modelId="{BBF41939-16B0-4E54-9D14-42030E95CDC2}" type="presParOf" srcId="{CB8522C9-93A4-4B1E-A2F4-543432026BDD}" destId="{AC7D2827-5695-45B2-9C63-667D70933521}" srcOrd="1" destOrd="0" presId="urn:microsoft.com/office/officeart/2005/8/layout/cycle2"/>
    <dgm:cxn modelId="{486A1660-456C-4AFF-B429-871AC74898E4}" type="presParOf" srcId="{AC7D2827-5695-45B2-9C63-667D70933521}" destId="{3A8532DE-C7F3-4D7C-AEF5-4F5DE5D25498}" srcOrd="0" destOrd="0" presId="urn:microsoft.com/office/officeart/2005/8/layout/cycle2"/>
    <dgm:cxn modelId="{6B27E597-59EE-4F08-B9B1-73C6D11170F2}" type="presParOf" srcId="{CB8522C9-93A4-4B1E-A2F4-543432026BDD}" destId="{F3381388-7EBF-45A8-8061-1473453994EC}" srcOrd="2" destOrd="0" presId="urn:microsoft.com/office/officeart/2005/8/layout/cycle2"/>
    <dgm:cxn modelId="{D06E2A70-CB9F-4B3F-BA68-1A484545AA0B}" type="presParOf" srcId="{CB8522C9-93A4-4B1E-A2F4-543432026BDD}" destId="{8F693766-49CC-4973-97EA-179F6065366C}" srcOrd="3" destOrd="0" presId="urn:microsoft.com/office/officeart/2005/8/layout/cycle2"/>
    <dgm:cxn modelId="{16AE8558-A77F-48AA-A4F8-962878274432}" type="presParOf" srcId="{8F693766-49CC-4973-97EA-179F6065366C}" destId="{D5FB49B7-DC22-49AD-B7C9-9285AB7B3A04}" srcOrd="0" destOrd="0" presId="urn:microsoft.com/office/officeart/2005/8/layout/cycle2"/>
    <dgm:cxn modelId="{320B1136-F577-400E-B0AF-09C0DA0991D8}" type="presParOf" srcId="{CB8522C9-93A4-4B1E-A2F4-543432026BDD}" destId="{DA691739-572C-4412-BE01-608BB65F4345}" srcOrd="4" destOrd="0" presId="urn:microsoft.com/office/officeart/2005/8/layout/cycle2"/>
    <dgm:cxn modelId="{8DE2ED54-4605-41FB-B12B-DD6024636D7B}" type="presParOf" srcId="{CB8522C9-93A4-4B1E-A2F4-543432026BDD}" destId="{8D6DE041-BDBF-429A-9AF9-55BE25ED537D}" srcOrd="5" destOrd="0" presId="urn:microsoft.com/office/officeart/2005/8/layout/cycle2"/>
    <dgm:cxn modelId="{A4037F08-0700-4F87-852D-1AED5904132D}" type="presParOf" srcId="{8D6DE041-BDBF-429A-9AF9-55BE25ED537D}" destId="{2390B37E-FE16-4FD7-B5CF-5DDDCD35988B}" srcOrd="0" destOrd="0" presId="urn:microsoft.com/office/officeart/2005/8/layout/cycle2"/>
    <dgm:cxn modelId="{3B2287E9-35A9-4572-8531-F4CA636E0C56}" type="presParOf" srcId="{CB8522C9-93A4-4B1E-A2F4-543432026BDD}" destId="{85443EF4-8D4D-4F2D-8EC7-6B3798591FA6}" srcOrd="6" destOrd="0" presId="urn:microsoft.com/office/officeart/2005/8/layout/cycle2"/>
    <dgm:cxn modelId="{2D902AB2-6BFA-4803-8995-72D4F55E7C9B}" type="presParOf" srcId="{CB8522C9-93A4-4B1E-A2F4-543432026BDD}" destId="{DF6B5D45-F954-4F3D-82A7-E0649C1DE8DD}" srcOrd="7" destOrd="0" presId="urn:microsoft.com/office/officeart/2005/8/layout/cycle2"/>
    <dgm:cxn modelId="{DE21B590-1013-4E5D-83DB-E7D01302C850}" type="presParOf" srcId="{DF6B5D45-F954-4F3D-82A7-E0649C1DE8DD}" destId="{71DE985F-C49F-4BD4-9083-8B0CA9B7D27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9756691B-3B04-4B93-95FC-5F5CD3BEE01A}" type="datetimeFigureOut">
              <a:rPr lang="en-US"/>
              <a:pPr>
                <a:defRPr/>
              </a:pPr>
              <a:t>1/24/13</a:t>
            </a:fld>
            <a:endParaRPr lang="en-US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2B77EF2E-6207-4E67-B55A-9E8F8860F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733650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465138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465138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B0C7A4A3-9409-4D71-BEE8-27E95078DEEF}" type="datetimeFigureOut">
              <a:rPr lang="en-US"/>
              <a:pPr>
                <a:defRPr/>
              </a:pPr>
              <a:t>1/24/13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465138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465138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F8CB65E-D3E5-4D64-A3B4-D0797487FE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60029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venir LT Std 35 Light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venir LT Std 35 Light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venir LT Std 35 Light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venir LT Std 35 Light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venir LT Std 35 Light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394259-7F89-435B-A198-6E97F0C73D99}" type="datetimeFigureOut">
              <a:rPr lang="en-US" smtClean="0"/>
              <a:pPr>
                <a:defRPr/>
              </a:pPr>
              <a:t>1/24/13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F93EBC-EEC4-46A2-8C2B-1E16AA0F0EA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F435AB-8F24-4676-85B4-F9964B6DB9C9}" type="datetimeFigureOut">
              <a:rPr lang="en-US" smtClean="0"/>
              <a:pPr>
                <a:defRPr/>
              </a:pPr>
              <a:t>1/24/13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63BF38-B8DF-4C30-A77D-CAD6CF09D06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D7FE48-762D-438A-A272-CDBD22965A80}" type="datetimeFigureOut">
              <a:rPr lang="en-US" smtClean="0"/>
              <a:pPr>
                <a:defRPr/>
              </a:pPr>
              <a:t>1/24/13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972EB3-8C36-4F89-98D6-41559A26ED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774" y="3448050"/>
            <a:ext cx="2511425" cy="361950"/>
          </a:xfrm>
        </p:spPr>
        <p:txBody>
          <a:bodyPr anchor="b"/>
          <a:lstStyle>
            <a:lvl1pPr marL="0" indent="0">
              <a:buNone/>
              <a:defRPr sz="16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774" y="3810000"/>
            <a:ext cx="2511426" cy="2316163"/>
          </a:xfrm>
        </p:spPr>
        <p:txBody>
          <a:bodyPr/>
          <a:lstStyle>
            <a:lvl1pPr marL="0" indent="0">
              <a:buNone/>
              <a:defRPr lang="en-US" sz="1600" kern="1200" dirty="0" smtClean="0">
                <a:solidFill>
                  <a:srgbClr val="58575A"/>
                </a:solidFill>
                <a:latin typeface="Avenir LT Std 35 Light"/>
                <a:ea typeface="+mn-ea"/>
                <a:cs typeface="+mn-cs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43600" y="3448050"/>
            <a:ext cx="2743200" cy="361948"/>
          </a:xfrm>
        </p:spPr>
        <p:txBody>
          <a:bodyPr anchor="b"/>
          <a:lstStyle>
            <a:lvl1pPr marL="0" indent="0">
              <a:buNone/>
              <a:defRPr lang="en-US" sz="1600" b="0" kern="1200" cap="all" baseline="0" dirty="0" smtClean="0">
                <a:solidFill>
                  <a:schemeClr val="bg1"/>
                </a:solidFill>
                <a:latin typeface="Avenir LT Std 35 Ligh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43600" y="3809999"/>
            <a:ext cx="2743200" cy="2316163"/>
          </a:xfrm>
        </p:spPr>
        <p:txBody>
          <a:bodyPr/>
          <a:lstStyle>
            <a:lvl1pPr>
              <a:defRPr lang="en-US" sz="1600" kern="1200" dirty="0" smtClean="0">
                <a:solidFill>
                  <a:srgbClr val="58575A"/>
                </a:solidFill>
                <a:latin typeface="Avenir LT Std 35 Light"/>
                <a:ea typeface="+mn-ea"/>
                <a:cs typeface="+mn-cs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2775" y="2743200"/>
            <a:ext cx="8074025" cy="7048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3203574" y="3448050"/>
            <a:ext cx="2663826" cy="361950"/>
          </a:xfrm>
        </p:spPr>
        <p:txBody>
          <a:bodyPr anchor="b"/>
          <a:lstStyle>
            <a:lvl1pPr marL="0" indent="0">
              <a:buNone/>
              <a:defRPr lang="en-US" sz="1600" b="0" kern="1200" cap="all" baseline="0" dirty="0" smtClean="0">
                <a:solidFill>
                  <a:schemeClr val="bg1"/>
                </a:solidFill>
                <a:latin typeface="Avenir LT Std 35 Ligh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14"/>
          </p:nvPr>
        </p:nvSpPr>
        <p:spPr>
          <a:xfrm>
            <a:off x="3203574" y="3810000"/>
            <a:ext cx="2663826" cy="2316163"/>
          </a:xfrm>
        </p:spPr>
        <p:txBody>
          <a:bodyPr/>
          <a:lstStyle>
            <a:lvl1pPr marL="0" indent="0">
              <a:buNone/>
              <a:defRPr lang="en-US" sz="1600" kern="1200" dirty="0" smtClean="0">
                <a:solidFill>
                  <a:srgbClr val="58575A"/>
                </a:solidFill>
                <a:latin typeface="Avenir LT Std 35 Light"/>
                <a:ea typeface="+mn-ea"/>
                <a:cs typeface="+mn-cs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2138E-FA27-422F-A797-2C94C080319A}" type="datetimeFigureOut">
              <a:rPr lang="en-US"/>
              <a:pPr>
                <a:defRPr/>
              </a:pPr>
              <a:t>1/24/13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19849-BD46-4200-8D25-90AB18B5D5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14760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C95096-43F2-4D3A-8E2A-7CD37E2AC465}" type="datetimeFigureOut">
              <a:rPr lang="en-US" smtClean="0"/>
              <a:pPr>
                <a:defRPr/>
              </a:pPr>
              <a:t>1/24/13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230E27-2FA9-45A6-8EC2-FC93C5E4421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95ED91-5799-41E5-B5C3-AA49CD3D22E9}" type="datetimeFigureOut">
              <a:rPr lang="en-US" smtClean="0"/>
              <a:pPr>
                <a:defRPr/>
              </a:pPr>
              <a:t>1/24/13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B8B1C-50A2-44BE-A92C-F5F402E3008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28F3CE-C177-4D62-9E42-7EAB7806FA6F}" type="datetimeFigureOut">
              <a:rPr lang="en-US" smtClean="0"/>
              <a:pPr>
                <a:defRPr/>
              </a:pPr>
              <a:t>1/24/13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51D84-C6C6-479D-B148-8D3F54BFC4D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8701E2-8DFC-4A02-8EE1-C92570BB9834}" type="datetimeFigureOut">
              <a:rPr lang="en-US" smtClean="0"/>
              <a:pPr>
                <a:defRPr/>
              </a:pPr>
              <a:t>1/24/13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101C2-9766-4F7A-8821-1E3CFF87C39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AB0096-94D4-48C4-BFF2-FC128ED5E184}" type="datetimeFigureOut">
              <a:rPr lang="en-US" smtClean="0"/>
              <a:pPr>
                <a:defRPr/>
              </a:pPr>
              <a:t>1/24/13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AFB9ED-0C8A-4793-909B-44A011FAF7D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C95DD4-51CE-4C8B-BD9C-86359B6B5FD5}" type="datetimeFigureOut">
              <a:rPr lang="en-US" smtClean="0"/>
              <a:pPr>
                <a:defRPr/>
              </a:pPr>
              <a:t>1/24/13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818AF4-F333-4803-87D0-8496830EC1D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CECAE7-D8AA-4959-BDB0-B9550329DB46}" type="datetimeFigureOut">
              <a:rPr lang="en-US" smtClean="0"/>
              <a:pPr>
                <a:defRPr/>
              </a:pPr>
              <a:t>1/24/13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4EE2CC-3793-4E8B-B7D0-9DD871A45F2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E1FD3A-5914-4660-9E8E-E328750E158F}" type="datetimeFigureOut">
              <a:rPr lang="en-US" smtClean="0"/>
              <a:pPr>
                <a:defRPr/>
              </a:pPr>
              <a:t>1/24/13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4AEE39-82FF-498B-B5B5-FDCF61A3667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C3D36F2-3B1E-4B8D-96F3-95C1F58EA606}" type="datetimeFigureOut">
              <a:rPr lang="en-US" smtClean="0"/>
              <a:pPr>
                <a:defRPr/>
              </a:pPr>
              <a:t>1/24/13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EA7FD2C-D36F-4073-87F9-EADB0077378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youtube.com/watch?v=XO6SlTUBA38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whoppervirgins.com/" TargetMode="External"/><Relationship Id="rId3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506186" y="4082142"/>
            <a:ext cx="7886699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rIns="0">
            <a:spAutoFit/>
          </a:bodyPr>
          <a:lstStyle/>
          <a:p>
            <a:pPr algn="l"/>
            <a:r>
              <a:rPr lang="en-US" sz="4000" dirty="0" smtClean="0">
                <a:solidFill>
                  <a:srgbClr val="C00000"/>
                </a:solidFill>
                <a:latin typeface="Avenir LT Std 45 Book" pitchFamily="34" charset="0"/>
              </a:rPr>
              <a:t>Data, Insights and Actions</a:t>
            </a:r>
          </a:p>
          <a:p>
            <a:pPr algn="l"/>
            <a:r>
              <a:rPr lang="en-US" dirty="0" smtClean="0">
                <a:solidFill>
                  <a:srgbClr val="C00000"/>
                </a:solidFill>
                <a:latin typeface="Avenir LT Std 45 Book" pitchFamily="34" charset="0"/>
              </a:rPr>
              <a:t>Anil Batra</a:t>
            </a:r>
          </a:p>
          <a:p>
            <a:pPr algn="l"/>
            <a:r>
              <a:rPr lang="en-US" dirty="0" smtClean="0">
                <a:solidFill>
                  <a:srgbClr val="C00000"/>
                </a:solidFill>
                <a:latin typeface="Avenir LT Std 45 Book" pitchFamily="34" charset="0"/>
              </a:rPr>
              <a:t>Blog: http://www.AnilBatra.com/blog</a:t>
            </a:r>
          </a:p>
          <a:p>
            <a:pPr algn="l"/>
            <a:r>
              <a:rPr lang="en-US" dirty="0" smtClean="0">
                <a:solidFill>
                  <a:srgbClr val="C00000"/>
                </a:solidFill>
                <a:latin typeface="Avenir LT Std 45 Book" pitchFamily="34" charset="0"/>
              </a:rPr>
              <a:t>Twitter: @</a:t>
            </a:r>
            <a:r>
              <a:rPr lang="en-US" dirty="0" err="1" smtClean="0">
                <a:solidFill>
                  <a:srgbClr val="C00000"/>
                </a:solidFill>
                <a:latin typeface="Avenir LT Std 45 Book" pitchFamily="34" charset="0"/>
              </a:rPr>
              <a:t>anilbatra</a:t>
            </a:r>
            <a:endParaRPr lang="en-US" dirty="0">
              <a:solidFill>
                <a:srgbClr val="C00000"/>
              </a:solidFill>
              <a:latin typeface="Avenir LT Std 45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venir LT Std 35 Light" pitchFamily="34" charset="0"/>
              </a:rPr>
              <a:t>Google Alerts</a:t>
            </a:r>
            <a:endParaRPr lang="en-US" dirty="0">
              <a:solidFill>
                <a:srgbClr val="C00000"/>
              </a:solidFill>
              <a:latin typeface="Avenir LT Std 35 Light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1572" y="1782046"/>
            <a:ext cx="4460248" cy="3578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578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5827" y="1626780"/>
            <a:ext cx="4432346" cy="4936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00000"/>
                </a:solidFill>
                <a:latin typeface="Avenir LT Std 35 Light" pitchFamily="34" charset="0"/>
              </a:rPr>
              <a:t>Technorati</a:t>
            </a:r>
            <a:endParaRPr lang="en-US" dirty="0">
              <a:solidFill>
                <a:srgbClr val="C00000"/>
              </a:solidFill>
              <a:latin typeface="Avenir LT Std 35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2343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Conversation Tracking Tools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9085" y="1565045"/>
            <a:ext cx="7487331" cy="4726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Search Volume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2229" y="3154486"/>
            <a:ext cx="7177767" cy="3337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85799" y="1557137"/>
            <a:ext cx="7504043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dirty="0" smtClean="0">
                <a:sym typeface="Avenir LT Std 85 Heavy" pitchFamily="-112" charset="0"/>
              </a:rPr>
              <a:t>Searches about your brand</a:t>
            </a:r>
            <a:endParaRPr lang="en-US" dirty="0">
              <a:sym typeface="Avenir LT Std 85 Heavy" pitchFamily="-112" charset="0"/>
            </a:endParaRP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dirty="0" smtClean="0">
                <a:sym typeface="Avenir LT Std 85 Heavy" pitchFamily="-112" charset="0"/>
              </a:rPr>
              <a:t>Searches about your competitor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venir LT Std 35 Light" pitchFamily="34" charset="0"/>
              </a:rPr>
              <a:t>Search: Google Trends</a:t>
            </a:r>
            <a:endParaRPr lang="en-US" dirty="0">
              <a:solidFill>
                <a:srgbClr val="C00000"/>
              </a:solidFill>
              <a:latin typeface="Avenir LT Std 35 Light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2774" y="1488971"/>
            <a:ext cx="5725884" cy="2662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1957" y="3352801"/>
            <a:ext cx="5352567" cy="326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651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453" y="519885"/>
            <a:ext cx="8229600" cy="9906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venir LT Std 35 Light" pitchFamily="34" charset="0"/>
              </a:rPr>
              <a:t>Google Trends for Websites</a:t>
            </a:r>
            <a:endParaRPr lang="en-US" dirty="0">
              <a:solidFill>
                <a:srgbClr val="C00000"/>
              </a:solidFill>
              <a:latin typeface="Avenir LT Std 35 Light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8457" y="1510485"/>
            <a:ext cx="7743592" cy="398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3283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venir LT Std 35 Light" pitchFamily="34" charset="0"/>
              </a:rPr>
              <a:t>Search: </a:t>
            </a:r>
            <a:r>
              <a:rPr lang="en-US" dirty="0" err="1" smtClean="0">
                <a:solidFill>
                  <a:srgbClr val="C00000"/>
                </a:solidFill>
                <a:latin typeface="Avenir LT Std 35 Light" pitchFamily="34" charset="0"/>
              </a:rPr>
              <a:t>Adwords</a:t>
            </a:r>
            <a:r>
              <a:rPr lang="en-US" dirty="0" smtClean="0">
                <a:solidFill>
                  <a:srgbClr val="C00000"/>
                </a:solidFill>
                <a:latin typeface="Avenir LT Std 35 Light" pitchFamily="34" charset="0"/>
              </a:rPr>
              <a:t> Keyword Tool</a:t>
            </a:r>
            <a:endParaRPr lang="en-US" dirty="0">
              <a:solidFill>
                <a:srgbClr val="C00000"/>
              </a:solidFill>
              <a:latin typeface="Avenir LT Std 35 Light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7442" y="1581690"/>
            <a:ext cx="7719238" cy="4752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8519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Web Site Traffic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Rectangle 2"/>
          <p:cNvSpPr>
            <a:spLocks/>
          </p:cNvSpPr>
          <p:nvPr/>
        </p:nvSpPr>
        <p:spPr bwMode="auto">
          <a:xfrm>
            <a:off x="455386" y="1703614"/>
            <a:ext cx="8153400" cy="37827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Visits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Visitors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Page Views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Time on Site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Bounce Rate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Conversion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Traffic from Search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Traffic from Social Media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Direct Traffic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Web Analytics Tools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2587" y="2130817"/>
            <a:ext cx="726757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8345" y="1375779"/>
            <a:ext cx="5268786" cy="3015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5"/>
          <p:cNvSpPr>
            <a:spLocks noGrp="1"/>
          </p:cNvSpPr>
          <p:nvPr>
            <p:ph type="title"/>
          </p:nvPr>
        </p:nvSpPr>
        <p:spPr>
          <a:xfrm>
            <a:off x="474552" y="414670"/>
            <a:ext cx="8074025" cy="70485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venir LT Std 35 Light" pitchFamily="34" charset="0"/>
              </a:rPr>
              <a:t>Viral Content Measurement</a:t>
            </a:r>
            <a:endParaRPr lang="en-US" dirty="0">
              <a:solidFill>
                <a:srgbClr val="C00000"/>
              </a:solidFill>
              <a:latin typeface="Avenir LT Std 35 Light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50879" y="3157870"/>
            <a:ext cx="4610347" cy="3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6069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ym typeface="Avenir LT Std 85 Heavy"/>
              </a:rPr>
              <a:t>Faculty at MCDM program</a:t>
            </a:r>
          </a:p>
          <a:p>
            <a:r>
              <a:rPr lang="en-US" dirty="0" smtClean="0">
                <a:sym typeface="Avenir LT Std 85 Heavy"/>
              </a:rPr>
              <a:t>One </a:t>
            </a:r>
            <a:r>
              <a:rPr lang="en-US" dirty="0">
                <a:sym typeface="Avenir LT Std 85 Heavy"/>
              </a:rPr>
              <a:t>of the top blogs in the industry</a:t>
            </a:r>
          </a:p>
          <a:p>
            <a:r>
              <a:rPr lang="en-US" dirty="0">
                <a:sym typeface="Avenir LT Std 85 Heavy"/>
              </a:rPr>
              <a:t>Frequent speaker at various online marketing conferences</a:t>
            </a:r>
          </a:p>
          <a:p>
            <a:r>
              <a:rPr lang="en-US" dirty="0">
                <a:sym typeface="Avenir LT Std 85 Heavy"/>
              </a:rPr>
              <a:t>Contributor to CMS Watch Web Analytics report</a:t>
            </a:r>
          </a:p>
          <a:p>
            <a:r>
              <a:rPr lang="en-US" dirty="0">
                <a:sym typeface="Avenir LT Std 85 Heavy"/>
              </a:rPr>
              <a:t>Board Member of Web Analytics Association</a:t>
            </a:r>
          </a:p>
          <a:p>
            <a:r>
              <a:rPr lang="en-US" dirty="0">
                <a:sym typeface="Avenir LT Std 85 Heavy"/>
              </a:rPr>
              <a:t>Associate Instructor and Online Tutor for Web Analytics certificate course by University of British Columbia</a:t>
            </a:r>
          </a:p>
          <a:p>
            <a:r>
              <a:rPr lang="en-US" dirty="0">
                <a:sym typeface="Avenir LT Std 85 Heavy"/>
              </a:rPr>
              <a:t>Experience working with startups to Fortune 50 companies</a:t>
            </a:r>
          </a:p>
          <a:p>
            <a:r>
              <a:rPr lang="en-US" dirty="0">
                <a:sym typeface="Avenir LT Std 85 Heavy"/>
              </a:rPr>
              <a:t>Contributor to </a:t>
            </a:r>
            <a:r>
              <a:rPr lang="en-US" dirty="0" smtClean="0">
                <a:sym typeface="Avenir LT Std 85 Heavy"/>
              </a:rPr>
              <a:t>a Google Analytics 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517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44672" y="329609"/>
            <a:ext cx="8074025" cy="70485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venir LT Std 35 Light" pitchFamily="34" charset="0"/>
              </a:rPr>
              <a:t>Video Measurement</a:t>
            </a:r>
            <a:endParaRPr lang="en-US" dirty="0">
              <a:solidFill>
                <a:srgbClr val="C00000"/>
              </a:solidFill>
              <a:latin typeface="Avenir LT Std 35 Light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3364" y="1353547"/>
            <a:ext cx="6600825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1196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12775" y="414670"/>
            <a:ext cx="8074025" cy="70485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venir LT Std 35 Light" pitchFamily="34" charset="0"/>
              </a:rPr>
              <a:t>Competitive Research</a:t>
            </a:r>
            <a:endParaRPr lang="en-US" dirty="0">
              <a:solidFill>
                <a:srgbClr val="C00000"/>
              </a:solidFill>
              <a:latin typeface="Avenir LT Std 35 Light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669" y="1305937"/>
            <a:ext cx="4848135" cy="3021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3139" y="3923414"/>
            <a:ext cx="5723117" cy="2626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9261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3"/>
          <p:cNvSpPr txBox="1">
            <a:spLocks noChangeArrowheads="1"/>
          </p:cNvSpPr>
          <p:nvPr/>
        </p:nvSpPr>
        <p:spPr bwMode="auto">
          <a:xfrm>
            <a:off x="751114" y="631145"/>
            <a:ext cx="76327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 algn="l"/>
            <a:r>
              <a:rPr lang="en-US" sz="4800" dirty="0" smtClean="0">
                <a:solidFill>
                  <a:srgbClr val="C00000"/>
                </a:solidFill>
                <a:latin typeface="Avenir LT Std 45 Book" pitchFamily="34" charset="0"/>
              </a:rPr>
              <a:t>Motrin Mom Example</a:t>
            </a:r>
            <a:endParaRPr lang="en-US" sz="4800" dirty="0">
              <a:solidFill>
                <a:srgbClr val="C00000"/>
              </a:solidFill>
              <a:latin typeface="Avenir LT Std 45 Boo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98170" y="2902961"/>
            <a:ext cx="55952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hlinkClick r:id="rId2"/>
              </a:rPr>
              <a:t>Motrin Mom TV Clip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Web Site Traffic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2624138"/>
            <a:ext cx="381000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Twitter Search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829" y="1964860"/>
            <a:ext cx="4273323" cy="3178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1229" y="2005516"/>
            <a:ext cx="3750809" cy="3169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Search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6271" y="1712953"/>
            <a:ext cx="4524375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9865" y="1939698"/>
            <a:ext cx="476250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47156" y="5658964"/>
            <a:ext cx="59762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  <a:hlinkClick r:id="rId2"/>
              </a:rPr>
              <a:t>http://www.whoppervirgins.com/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1896" y="1411741"/>
            <a:ext cx="706755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5234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95300" y="269671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C00000"/>
                </a:solidFill>
                <a:latin typeface="Avenir LT Std 35 Light" pitchFamily="34" charset="0"/>
                <a:ea typeface="+mj-ea"/>
                <a:cs typeface="+mj-cs"/>
              </a:rPr>
              <a:t>Connect the Dots</a:t>
            </a:r>
            <a:endParaRPr lang="en-US" sz="4400" dirty="0">
              <a:solidFill>
                <a:srgbClr val="C00000"/>
              </a:solidFill>
              <a:latin typeface="Avenir LT Std 35 Light" pitchFamily="34" charset="0"/>
              <a:ea typeface="+mj-ea"/>
              <a:cs typeface="+mj-cs"/>
            </a:endParaRPr>
          </a:p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C00000"/>
                </a:solidFill>
                <a:latin typeface="Avenir LT Std 35 Light" pitchFamily="34" charset="0"/>
                <a:ea typeface="+mj-ea"/>
                <a:cs typeface="+mj-cs"/>
              </a:rPr>
              <a:t>Get the full view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3524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95300" y="212521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LT Std 35 Light" pitchFamily="34" charset="0"/>
                <a:ea typeface="+mj-ea"/>
                <a:cs typeface="+mj-cs"/>
              </a:rPr>
              <a:t>Measure Everything</a:t>
            </a:r>
          </a:p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C00000"/>
                </a:solidFill>
                <a:latin typeface="Avenir LT Std 35 Light" pitchFamily="34" charset="0"/>
                <a:ea typeface="+mj-ea"/>
                <a:cs typeface="+mj-cs"/>
              </a:rPr>
              <a:t>Report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LT Std 35 Light" pitchFamily="34" charset="0"/>
                <a:ea typeface="+mj-ea"/>
                <a:cs typeface="+mj-cs"/>
              </a:rPr>
              <a:t>What is Critical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LT Std 35 Light" pitchFamily="34" charset="0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95300" y="36725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LT Std 35 Light" pitchFamily="34" charset="0"/>
                <a:ea typeface="+mj-ea"/>
                <a:cs typeface="+mj-cs"/>
              </a:rPr>
              <a:t>Interesting &lt;&gt; 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LT Std 35 Light" pitchFamily="34" charset="0"/>
                <a:ea typeface="+mj-ea"/>
                <a:cs typeface="+mj-cs"/>
              </a:rPr>
              <a:t>Important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LT Std 35 Light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43" y="290353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venir LT Std 45 Book" pitchFamily="34" charset="0"/>
              </a:rPr>
              <a:t>Marketing Today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Measuring the Impact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94164" y="2105024"/>
            <a:ext cx="4958936" cy="3887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185" y="3164794"/>
            <a:ext cx="8229600" cy="1143000"/>
          </a:xfrm>
        </p:spPr>
        <p:txBody>
          <a:bodyPr/>
          <a:lstStyle/>
          <a:p>
            <a:pPr algn="ctr"/>
            <a:r>
              <a:rPr lang="en-US" sz="5400" dirty="0" smtClean="0">
                <a:solidFill>
                  <a:srgbClr val="C00000"/>
                </a:solidFill>
              </a:rPr>
              <a:t>Show the impact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95300" y="212521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LT Std 35 Light" pitchFamily="34" charset="0"/>
                <a:ea typeface="+mj-ea"/>
                <a:cs typeface="+mj-cs"/>
              </a:rPr>
              <a:t>Measurement is not Enough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LT Std 35 Light" pitchFamily="34" charset="0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44284" y="457449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LT Std 35 Light" pitchFamily="34" charset="0"/>
                <a:ea typeface="+mj-ea"/>
                <a:cs typeface="+mj-cs"/>
              </a:rPr>
              <a:t>ROI</a:t>
            </a:r>
            <a:endParaRPr kumimoji="0" lang="en-US" sz="7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LT Std 35 Light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73561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415" y="264699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Is This Campaign Working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76943" y="2108881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LT Std 35 Light" pitchFamily="34" charset="0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76943" y="166942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LT Std 35 Light" pitchFamily="34" charset="0"/>
                <a:ea typeface="+mj-ea"/>
                <a:cs typeface="+mj-cs"/>
              </a:rPr>
              <a:t>$8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LT Std 35 Light" pitchFamily="34" charset="0"/>
                <a:ea typeface="+mj-ea"/>
                <a:cs typeface="+mj-cs"/>
              </a:rPr>
              <a:t> million online campaign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LT Std 35 Light" pitchFamily="34" charset="0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84415" y="279764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rgbClr val="C00000"/>
                </a:solidFill>
                <a:latin typeface="Avenir LT Std 35 Light" pitchFamily="34" charset="0"/>
                <a:ea typeface="+mj-ea"/>
                <a:cs typeface="+mj-cs"/>
              </a:rPr>
              <a:t>2% CTR on Banners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LT Std 35 Light" pitchFamily="34" charset="0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576943" y="445475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rgbClr val="C00000"/>
                </a:solidFill>
                <a:latin typeface="Avenir LT Std 35 Light" pitchFamily="34" charset="0"/>
                <a:ea typeface="+mj-ea"/>
                <a:cs typeface="+mj-cs"/>
              </a:rPr>
              <a:t>Industry Average is 1%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LT Std 35 Light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7639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Throwing away the money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76943" y="2108881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LT Std 35 Light" pitchFamily="34" charset="0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42257" y="24844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LT Std 35 Light" pitchFamily="34" charset="0"/>
                <a:ea typeface="+mj-ea"/>
                <a:cs typeface="+mj-cs"/>
              </a:rPr>
              <a:t>$8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LT Std 35 Light" pitchFamily="34" charset="0"/>
                <a:ea typeface="+mj-ea"/>
                <a:cs typeface="+mj-cs"/>
              </a:rPr>
              <a:t> million online campaign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LT Std 35 Light" pitchFamily="34" charset="0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84415" y="3632881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rgbClr val="C00000"/>
                </a:solidFill>
                <a:latin typeface="Avenir LT Std 35 Light" pitchFamily="34" charset="0"/>
                <a:ea typeface="+mj-ea"/>
                <a:cs typeface="+mj-cs"/>
              </a:rPr>
              <a:t>90% bounce rate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LT Std 35 Light" pitchFamily="34" charset="0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506186" y="502625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rgbClr val="C00000"/>
                </a:solidFill>
                <a:latin typeface="Avenir LT Std 35 Light" pitchFamily="34" charset="0"/>
                <a:ea typeface="+mj-ea"/>
                <a:cs typeface="+mj-cs"/>
              </a:rPr>
              <a:t>$7.2 million gone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LT Std 35 Light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11009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You Need A Process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Measurement Process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89608303"/>
              </p:ext>
            </p:extLst>
          </p:nvPr>
        </p:nvGraphicFramePr>
        <p:xfrm>
          <a:off x="0" y="1409700"/>
          <a:ext cx="8686800" cy="47164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11009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You Need to Measure ROI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Remember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Rectangle 2"/>
          <p:cNvSpPr>
            <a:spLocks/>
          </p:cNvSpPr>
          <p:nvPr/>
        </p:nvSpPr>
        <p:spPr bwMode="auto">
          <a:xfrm>
            <a:off x="455386" y="1703614"/>
            <a:ext cx="8153400" cy="37827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Start with your business goals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There will be data gaps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You will need to make assumptions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Refine your models as data becomes available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Don’t just throw the numbers, do analysis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Learn from the data and make changes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 Continuous optimization </a:t>
            </a:r>
            <a:r>
              <a:rPr lang="en-US" dirty="0" smtClean="0">
                <a:solidFill>
                  <a:schemeClr val="bg1"/>
                </a:solidFill>
                <a:latin typeface="Avenir LT Std 45 Book" pitchFamily="34" charset="0"/>
                <a:sym typeface="Avenir LT Std 85 Heavy" pitchFamily="-112" charset="0"/>
              </a:rPr>
              <a:t>is key to success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Remember the Process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58492109"/>
              </p:ext>
            </p:extLst>
          </p:nvPr>
        </p:nvGraphicFramePr>
        <p:xfrm>
          <a:off x="0" y="1409700"/>
          <a:ext cx="8686800" cy="47164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890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/>
          </p:cNvSpPr>
          <p:nvPr/>
        </p:nvSpPr>
        <p:spPr bwMode="auto">
          <a:xfrm>
            <a:off x="455386" y="1997528"/>
            <a:ext cx="8153400" cy="37827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All Marketing channels have impact on each another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Provide Comprehensive View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 smtClean="0">
                <a:latin typeface="+mn-lt"/>
                <a:sym typeface="Avenir LT Std 85 Heavy" pitchFamily="-112" charset="0"/>
              </a:rPr>
              <a:t>Keep Customer in Mind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 smtClean="0">
                <a:latin typeface="+mn-lt"/>
                <a:sym typeface="Avenir LT Std 85 Heavy" pitchFamily="-112" charset="0"/>
              </a:rPr>
              <a:t>Measure </a:t>
            </a:r>
            <a:r>
              <a:rPr lang="en-US" sz="2400" dirty="0">
                <a:latin typeface="+mn-lt"/>
                <a:sym typeface="Avenir LT Std 85 Heavy" pitchFamily="-112" charset="0"/>
              </a:rPr>
              <a:t>Impact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Take Actions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08214" y="631145"/>
            <a:ext cx="7975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rIns="0">
            <a:spAutoFit/>
          </a:bodyPr>
          <a:lstStyle/>
          <a:p>
            <a:pPr algn="l"/>
            <a:r>
              <a:rPr lang="en-US" sz="4800" dirty="0" smtClean="0">
                <a:solidFill>
                  <a:srgbClr val="C00000"/>
                </a:solidFill>
                <a:latin typeface="Avenir LT Std 45 Book" pitchFamily="34" charset="0"/>
              </a:rPr>
              <a:t>Lessons Learned</a:t>
            </a:r>
            <a:endParaRPr lang="en-US" sz="4800" dirty="0">
              <a:solidFill>
                <a:srgbClr val="C00000"/>
              </a:solidFill>
              <a:latin typeface="Avenir LT Std 45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Channels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ym typeface="Avenir LT Std 85 Heavy" pitchFamily="-112" charset="0"/>
              </a:rPr>
              <a:t>Offline</a:t>
            </a:r>
          </a:p>
          <a:p>
            <a:pPr marL="640080" lvl="2">
              <a:buSzPct val="85000"/>
            </a:pPr>
            <a:r>
              <a:rPr lang="en-US" sz="2400" dirty="0">
                <a:sym typeface="Avenir LT Std 85 Heavy" pitchFamily="-112" charset="0"/>
              </a:rPr>
              <a:t>Print</a:t>
            </a:r>
          </a:p>
          <a:p>
            <a:pPr marL="640080" lvl="2">
              <a:buSzPct val="85000"/>
            </a:pPr>
            <a:r>
              <a:rPr lang="en-US" sz="2400" dirty="0">
                <a:sym typeface="Avenir LT Std 85 Heavy" pitchFamily="-112" charset="0"/>
              </a:rPr>
              <a:t>TV</a:t>
            </a:r>
          </a:p>
          <a:p>
            <a:pPr marL="640080" lvl="2">
              <a:buSzPct val="85000"/>
            </a:pPr>
            <a:r>
              <a:rPr lang="en-US" sz="2400" dirty="0">
                <a:sym typeface="Avenir LT Std 85 Heavy" pitchFamily="-112" charset="0"/>
              </a:rPr>
              <a:t>Mail</a:t>
            </a:r>
          </a:p>
          <a:p>
            <a:pPr marL="640080" lvl="2">
              <a:buSzPct val="85000"/>
            </a:pPr>
            <a:r>
              <a:rPr lang="en-US" sz="2400" dirty="0">
                <a:sym typeface="Avenir LT Std 85 Heavy" pitchFamily="-112" charset="0"/>
              </a:rPr>
              <a:t>Word of Mouth</a:t>
            </a:r>
          </a:p>
          <a:p>
            <a:pPr indent="-228600">
              <a:spcBef>
                <a:spcPts val="1000"/>
              </a:spcBef>
              <a:buSzPct val="155000"/>
              <a:buBlip>
                <a:blip r:embed="rId2"/>
              </a:buBlip>
            </a:pPr>
            <a:endParaRPr lang="en-US" sz="1800" dirty="0">
              <a:latin typeface="Avenir LT Std 45 Book" pitchFamily="34" charset="0"/>
              <a:sym typeface="Avenir LT Std 85 Heavy" pitchFamily="-112" charset="0"/>
            </a:endParaRPr>
          </a:p>
          <a:p>
            <a:pPr marL="102870"/>
            <a:r>
              <a:rPr lang="en-US" dirty="0">
                <a:sym typeface="Avenir LT Std 85 Heavy" pitchFamily="-112" charset="0"/>
              </a:rPr>
              <a:t>Online</a:t>
            </a:r>
          </a:p>
          <a:p>
            <a:pPr marL="560070" lvl="1"/>
            <a:r>
              <a:rPr lang="en-US" sz="2400" dirty="0">
                <a:sym typeface="Avenir LT Std 85 Heavy" pitchFamily="-112" charset="0"/>
              </a:rPr>
              <a:t>Website</a:t>
            </a:r>
          </a:p>
          <a:p>
            <a:pPr marL="560070" lvl="1"/>
            <a:r>
              <a:rPr lang="en-US" sz="2400" dirty="0">
                <a:sym typeface="Avenir LT Std 85 Heavy" pitchFamily="-112" charset="0"/>
              </a:rPr>
              <a:t>Email</a:t>
            </a:r>
          </a:p>
          <a:p>
            <a:pPr marL="560070" lvl="1"/>
            <a:r>
              <a:rPr lang="en-US" sz="2400" dirty="0" smtClean="0">
                <a:sym typeface="Avenir LT Std 85 Heavy" pitchFamily="-112" charset="0"/>
              </a:rPr>
              <a:t>Search</a:t>
            </a:r>
            <a:endParaRPr lang="en-US" sz="2400" dirty="0">
              <a:sym typeface="Avenir LT Std 85 Heavy" pitchFamily="-112" charset="0"/>
            </a:endParaRPr>
          </a:p>
          <a:p>
            <a:pPr marL="560070" lvl="1"/>
            <a:r>
              <a:rPr lang="en-US" sz="2400" dirty="0" smtClean="0">
                <a:sym typeface="Avenir LT Std 85 Heavy" pitchFamily="-112" charset="0"/>
              </a:rPr>
              <a:t>Display </a:t>
            </a:r>
            <a:r>
              <a:rPr lang="en-US" sz="2400" dirty="0">
                <a:sym typeface="Avenir LT Std 85 Heavy" pitchFamily="-112" charset="0"/>
              </a:rPr>
              <a:t>Advertising</a:t>
            </a:r>
          </a:p>
          <a:p>
            <a:pPr marL="560070" lvl="1"/>
            <a:r>
              <a:rPr lang="en-US" sz="2400" dirty="0">
                <a:sym typeface="Avenir LT Std 85 Heavy" pitchFamily="-112" charset="0"/>
              </a:rPr>
              <a:t>Social Media</a:t>
            </a:r>
          </a:p>
          <a:p>
            <a:pPr marL="560070" lvl="1"/>
            <a:r>
              <a:rPr lang="en-US" sz="2400" dirty="0" smtClean="0">
                <a:sym typeface="Avenir LT Std 85 Heavy" pitchFamily="-112" charset="0"/>
              </a:rPr>
              <a:t>PR</a:t>
            </a:r>
            <a:endParaRPr lang="en-US" sz="2400" dirty="0">
              <a:sym typeface="Avenir LT Std 85 Heavy" pitchFamily="-112" charset="0"/>
            </a:endParaRPr>
          </a:p>
          <a:p>
            <a:pPr marL="560070" lvl="1"/>
            <a:r>
              <a:rPr lang="en-US" sz="2400" dirty="0" smtClean="0">
                <a:sym typeface="Avenir LT Std 85 Heavy" pitchFamily="-112" charset="0"/>
              </a:rPr>
              <a:t>Mobile</a:t>
            </a:r>
            <a:endParaRPr lang="en-US" sz="2400" dirty="0">
              <a:sym typeface="Avenir LT Std 85 Heavy" pitchFamily="-112" charset="0"/>
            </a:endParaRP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9162" y="2852388"/>
            <a:ext cx="5094512" cy="3382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3250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3"/>
          <p:cNvSpPr txBox="1">
            <a:spLocks noChangeArrowheads="1"/>
          </p:cNvSpPr>
          <p:nvPr/>
        </p:nvSpPr>
        <p:spPr bwMode="auto">
          <a:xfrm>
            <a:off x="812800" y="2971800"/>
            <a:ext cx="7835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 algn="l"/>
            <a:r>
              <a:rPr lang="en-US" sz="4000" dirty="0">
                <a:solidFill>
                  <a:srgbClr val="C00000"/>
                </a:solidFill>
                <a:latin typeface="Avenir LT Std 45 Book" pitchFamily="34" charset="0"/>
              </a:rPr>
              <a:t>Questions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1100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CPM : $4.00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CPC : $.80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AOV : $200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8060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177170" y="1396995"/>
          <a:ext cx="3256287" cy="4448643"/>
        </p:xfrm>
        <a:graphic>
          <a:graphicData uri="http://schemas.openxmlformats.org/drawingml/2006/table">
            <a:tbl>
              <a:tblPr/>
              <a:tblGrid>
                <a:gridCol w="104429"/>
                <a:gridCol w="2037948"/>
                <a:gridCol w="1037962"/>
                <a:gridCol w="75948"/>
              </a:tblGrid>
              <a:tr h="1657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2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Original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2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CPM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$4.00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2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Cost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2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Impressions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2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2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CTR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2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Clicks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1,250,000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2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 Per Click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$0.80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2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2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Bounce Rate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2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Engaged Visits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2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 of Engaged Vists that Convert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2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Visits that Convert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26250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2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2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Conversion Rate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2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Conversion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26,250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2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 Per Conversion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$38.10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2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2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Order Value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$200.00 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2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Proft Margin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2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Profit Per Conversion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$20.00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71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71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ROI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-47.50%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57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1578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710419" y="1396995"/>
          <a:ext cx="3723162" cy="4064011"/>
        </p:xfrm>
        <a:graphic>
          <a:graphicData uri="http://schemas.openxmlformats.org/drawingml/2006/table">
            <a:tbl>
              <a:tblPr/>
              <a:tblGrid>
                <a:gridCol w="89421"/>
                <a:gridCol w="1745063"/>
                <a:gridCol w="888790"/>
                <a:gridCol w="65033"/>
                <a:gridCol w="845434"/>
                <a:gridCol w="89421"/>
              </a:tblGrid>
              <a:tr h="1514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Original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Optimization 1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CPM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$4.00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$4.00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Cost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Impressions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CTR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Clicks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1,250,000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 Per Click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$0.80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$0.40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Bounce Rate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Engaged Visits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 of Engaged Vists that Convert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Visits that Convert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26250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52500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Conversion Rate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Conversion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26,250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52,500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 Per Conversion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$38.10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$19.05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Order Value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$200.00 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$200.00 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Proft Margin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Profit Per Conversion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$20.00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$20.00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09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09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ROI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-47.50%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4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7369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227385" y="1397005"/>
          <a:ext cx="4689230" cy="4063990"/>
        </p:xfrm>
        <a:graphic>
          <a:graphicData uri="http://schemas.openxmlformats.org/drawingml/2006/table">
            <a:tbl>
              <a:tblPr/>
              <a:tblGrid>
                <a:gridCol w="89448"/>
                <a:gridCol w="1745586"/>
                <a:gridCol w="889056"/>
                <a:gridCol w="65053"/>
                <a:gridCol w="845688"/>
                <a:gridCol w="89448"/>
                <a:gridCol w="889056"/>
                <a:gridCol w="75895"/>
              </a:tblGrid>
              <a:tr h="1514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Original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Optimization 1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Optimization 2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CPM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$4.00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$4.00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$4.00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Cost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Impressions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CTR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Clicks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1,250,000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1,250,000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 Per Click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$0.80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$0.40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$0.80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Bounce Rate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Engaged Visits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1,250,000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 of Engaged Vists that Convert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Visits that Convert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26250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52500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43750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Conversion Rate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Conversion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26,250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52,500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43,750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 Per Conversion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$38.10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$19.05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$22.86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Order Value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$200.00 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$200.00 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$200.00 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Proft Margin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Profit Per Conversion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$20.00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$20.00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$20.00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09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09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ROI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-47.50%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-12.50%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4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4458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766059" y="1396995"/>
          <a:ext cx="5611881" cy="4064011"/>
        </p:xfrm>
        <a:graphic>
          <a:graphicData uri="http://schemas.openxmlformats.org/drawingml/2006/table">
            <a:tbl>
              <a:tblPr/>
              <a:tblGrid>
                <a:gridCol w="89465"/>
                <a:gridCol w="1745918"/>
                <a:gridCol w="889226"/>
                <a:gridCol w="65065"/>
                <a:gridCol w="845849"/>
                <a:gridCol w="89465"/>
                <a:gridCol w="889226"/>
                <a:gridCol w="75909"/>
                <a:gridCol w="813316"/>
                <a:gridCol w="108442"/>
              </a:tblGrid>
              <a:tr h="1514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Original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Optimization 1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Optimization 2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Optimization 3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CPM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$4.00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$4.00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$4.00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$4.00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Cost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Impressions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CTR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Clicks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1,250,000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1,250,000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1,250,000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 Per Click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$0.80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$0.40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$0.80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$0.80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Bounce Rate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Engaged Visits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1,500,000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1,250,000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750,000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 of Engaged Vists that Convert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Visits that Convert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26250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52500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43750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52500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Conversion Rate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Conversion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26,250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52,500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43,750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52,500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 Per Conversion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$38.10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$19.05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$22.86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$19.05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Order Value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$200.00 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$200.00 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$200.00 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$200.00 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Proft Margin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2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Profit Per Conversion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$20.00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$20.00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$20.00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$20.00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09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09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ROI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-47.50%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-12.50%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5.00%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4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41" marR="8141" marT="8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4441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1532793"/>
          <a:ext cx="6096000" cy="3792414"/>
        </p:xfrm>
        <a:graphic>
          <a:graphicData uri="http://schemas.openxmlformats.org/drawingml/2006/table">
            <a:tbl>
              <a:tblPr/>
              <a:tblGrid>
                <a:gridCol w="83300"/>
                <a:gridCol w="1625600"/>
                <a:gridCol w="827945"/>
                <a:gridCol w="60581"/>
                <a:gridCol w="787557"/>
                <a:gridCol w="83300"/>
                <a:gridCol w="827945"/>
                <a:gridCol w="70679"/>
                <a:gridCol w="757267"/>
                <a:gridCol w="100969"/>
                <a:gridCol w="787557"/>
                <a:gridCol w="83300"/>
              </a:tblGrid>
              <a:tr h="1410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Original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Optimization 1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Optimization 2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Optimization 3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Optimization 4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CPM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$4.00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$4.00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$4.00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$4.00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$4.00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Cost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1,000,000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1,000,000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1,000,000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1,000,000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1,000,000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Impressions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250,000,000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250,000,000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250,000,000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250,000,000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250,000,000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CTR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Clicks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1,250,000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2,500,000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1,250,000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1,250,000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1,250,000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 Per Click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$0.80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$0.40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$0.80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$0.80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$0.80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Bounce Rate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Engaged Visits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750,000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1,500,000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1,250,000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750,000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750,000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 of Engaged Vists that Convert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Visits that Convert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26250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52500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43750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52500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26250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Conversion Rate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Conversion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26,250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52,500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43,750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52,500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26,250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 Per Conversion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$38.10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$19.05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$22.86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$19.05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$38.10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Order Value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$200.00 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$200.00 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$200.00 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$200.00 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$400.00 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Proft Margin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Profit Per Conversion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$20.00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$20.00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$20.00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$20.00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$40.00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ROI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-47.50%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-12.50%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5.00%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10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0702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3999" y="1774267"/>
          <a:ext cx="6607632" cy="4201981"/>
        </p:xfrm>
        <a:graphic>
          <a:graphicData uri="http://schemas.openxmlformats.org/drawingml/2006/table">
            <a:tbl>
              <a:tblPr/>
              <a:tblGrid>
                <a:gridCol w="78663"/>
                <a:gridCol w="1535105"/>
                <a:gridCol w="781855"/>
                <a:gridCol w="57209"/>
                <a:gridCol w="743716"/>
                <a:gridCol w="78663"/>
                <a:gridCol w="781855"/>
                <a:gridCol w="66744"/>
                <a:gridCol w="715111"/>
                <a:gridCol w="95349"/>
                <a:gridCol w="743716"/>
                <a:gridCol w="78663"/>
                <a:gridCol w="715111"/>
                <a:gridCol w="135872"/>
              </a:tblGrid>
              <a:tr h="16318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Original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Optimization 1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Optimization 2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Optimization 3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Optimization 4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Optimization 4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CPM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$4.00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$4.00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$4.00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$4.00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$4.00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$2.00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Cost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Impressions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500,000,000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CTR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Clicks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1,250,000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2,500,000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1,250,000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1,250,000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1,250,000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2,500,000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 Per Click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$0.80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$0.40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$0.80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$0.80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$0.80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$0.40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Bounce Rate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Engaged Visits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1,500,000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1,250,000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1,500,000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 of Engaged Vists that Convert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Visits that Convert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26250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52500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43750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52500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26250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52500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Conversion Rate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Conversion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26,250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52,500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43,750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52,500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26,250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52,500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 Per Conversion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$38.10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$19.05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$22.86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$19.05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$38.10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$19.05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Order Value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$200.00 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$200.00 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$200.00 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$200.00 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$400.00 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$200.00 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Proft Margin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Profit Per Conversion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$20.00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$20.00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$20.00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$20.00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$40.00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$20.00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616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616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ROI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-47.50%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-12.50%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5.00%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318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07" marR="6607" marT="66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6115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043" y="1684337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Everything is Connected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9425" y="3129643"/>
            <a:ext cx="33337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Online Impact of Marketing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Rectangle 2"/>
          <p:cNvSpPr>
            <a:spLocks/>
          </p:cNvSpPr>
          <p:nvPr/>
        </p:nvSpPr>
        <p:spPr bwMode="auto">
          <a:xfrm>
            <a:off x="455386" y="1703614"/>
            <a:ext cx="8153400" cy="37827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Conversations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Site Traffic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Search Volume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88428" y="4020909"/>
            <a:ext cx="3238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498759" y="4685946"/>
            <a:ext cx="21951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82880" lvl="1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Leading to </a:t>
            </a:r>
            <a:r>
              <a:rPr lang="en-US" sz="2400" dirty="0">
                <a:latin typeface="+mn-lt"/>
                <a:sym typeface="Wingdings" pitchFamily="2" charset="2"/>
              </a:rPr>
              <a:t></a:t>
            </a:r>
            <a:endParaRPr lang="en-US" sz="2400" dirty="0">
              <a:latin typeface="+mn-lt"/>
              <a:sym typeface="Avenir LT Std 85 Heavy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8316" y="1520456"/>
            <a:ext cx="7033437" cy="468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Avenir LT Std 35 Light" pitchFamily="34" charset="0"/>
              </a:rPr>
              <a:t>Are You Listening to your Customers?</a:t>
            </a:r>
            <a:endParaRPr lang="en-US" dirty="0">
              <a:solidFill>
                <a:srgbClr val="C00000"/>
              </a:solidFill>
              <a:latin typeface="Avenir LT Std 35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1795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venir LT Std 35 Light" pitchFamily="34" charset="0"/>
              </a:rPr>
              <a:t>Data Collection &amp; Tools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738423"/>
            <a:ext cx="8293100" cy="440719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200" dirty="0">
                <a:sym typeface="Avenir LT Std 85 Heavy"/>
              </a:rPr>
              <a:t>Social Media Listening Tools (e.g. Radian6, SM2, </a:t>
            </a:r>
            <a:r>
              <a:rPr lang="en-US" sz="2200" dirty="0" err="1">
                <a:sym typeface="Avenir LT Std 85 Heavy"/>
              </a:rPr>
              <a:t>Facebook</a:t>
            </a:r>
            <a:r>
              <a:rPr lang="en-US" sz="2200" dirty="0">
                <a:sym typeface="Avenir LT Std 85 Heavy"/>
              </a:rPr>
              <a:t> Insights)</a:t>
            </a:r>
          </a:p>
          <a:p>
            <a:pPr>
              <a:lnSpc>
                <a:spcPct val="80000"/>
              </a:lnSpc>
            </a:pPr>
            <a:r>
              <a:rPr lang="en-US" sz="2200" dirty="0">
                <a:sym typeface="Avenir LT Std 85 Heavy"/>
              </a:rPr>
              <a:t>Search Trends (e.g. Google </a:t>
            </a:r>
            <a:r>
              <a:rPr lang="en-US" sz="2200" dirty="0" err="1">
                <a:sym typeface="Avenir LT Std 85 Heavy"/>
              </a:rPr>
              <a:t>Adwords</a:t>
            </a:r>
            <a:r>
              <a:rPr lang="en-US" sz="2200" dirty="0">
                <a:sym typeface="Avenir LT Std 85 Heavy"/>
              </a:rPr>
              <a:t> Tool, Google Trends)</a:t>
            </a:r>
          </a:p>
          <a:p>
            <a:pPr>
              <a:lnSpc>
                <a:spcPct val="80000"/>
              </a:lnSpc>
            </a:pPr>
            <a:r>
              <a:rPr lang="en-US" sz="2200" dirty="0">
                <a:sym typeface="Avenir LT Std 85 Heavy"/>
              </a:rPr>
              <a:t>Web Analytics Tools (e.g. Google Analytics, </a:t>
            </a:r>
            <a:r>
              <a:rPr lang="en-US" sz="2200" dirty="0" err="1">
                <a:sym typeface="Avenir LT Std 85 Heavy"/>
              </a:rPr>
              <a:t>Omniture</a:t>
            </a:r>
            <a:r>
              <a:rPr lang="en-US" sz="2200" dirty="0">
                <a:sym typeface="Avenir LT Std 85 Heavy"/>
              </a:rPr>
              <a:t>, </a:t>
            </a:r>
            <a:r>
              <a:rPr lang="en-US" sz="2200" dirty="0" err="1">
                <a:sym typeface="Avenir LT Std 85 Heavy"/>
              </a:rPr>
              <a:t>WebTrends</a:t>
            </a:r>
            <a:r>
              <a:rPr lang="en-US" sz="2200" dirty="0">
                <a:sym typeface="Avenir LT Std 85 Heavy"/>
              </a:rPr>
              <a:t>)</a:t>
            </a:r>
          </a:p>
          <a:p>
            <a:pPr>
              <a:lnSpc>
                <a:spcPct val="80000"/>
              </a:lnSpc>
            </a:pPr>
            <a:r>
              <a:rPr lang="en-US" sz="2200" dirty="0">
                <a:sym typeface="Avenir LT Std 85 Heavy"/>
              </a:rPr>
              <a:t>Viral Content Measurement (e.g. </a:t>
            </a:r>
            <a:r>
              <a:rPr lang="en-US" sz="2200" dirty="0" err="1">
                <a:sym typeface="Avenir LT Std 85 Heavy"/>
              </a:rPr>
              <a:t>Tynt</a:t>
            </a:r>
            <a:r>
              <a:rPr lang="en-US" sz="2200" dirty="0">
                <a:sym typeface="Avenir LT Std 85 Heavy"/>
              </a:rPr>
              <a:t>)</a:t>
            </a:r>
          </a:p>
          <a:p>
            <a:pPr>
              <a:lnSpc>
                <a:spcPct val="80000"/>
              </a:lnSpc>
            </a:pPr>
            <a:r>
              <a:rPr lang="en-US" sz="2200" dirty="0">
                <a:sym typeface="Avenir LT Std 85 Heavy"/>
              </a:rPr>
              <a:t>Video Measurements (YouTube Insights, Visible Technologies, Web Analytics Tools)</a:t>
            </a:r>
          </a:p>
          <a:p>
            <a:pPr>
              <a:lnSpc>
                <a:spcPct val="80000"/>
              </a:lnSpc>
            </a:pPr>
            <a:r>
              <a:rPr lang="en-US" sz="2200" dirty="0">
                <a:sym typeface="Avenir LT Std 85 Heavy"/>
              </a:rPr>
              <a:t>Competitive Research (compete.com, alexa.com, quantcast.com)</a:t>
            </a:r>
          </a:p>
          <a:p>
            <a:pPr>
              <a:lnSpc>
                <a:spcPct val="80000"/>
              </a:lnSpc>
            </a:pPr>
            <a:endParaRPr lang="en-US" sz="2200" dirty="0">
              <a:sym typeface="Avenir LT Std 85 Heavy"/>
            </a:endParaRPr>
          </a:p>
          <a:p>
            <a:pPr>
              <a:lnSpc>
                <a:spcPct val="80000"/>
              </a:lnSpc>
            </a:pPr>
            <a:endParaRPr lang="en-US" sz="2200" dirty="0"/>
          </a:p>
        </p:txBody>
      </p:sp>
      <p:sp>
        <p:nvSpPr>
          <p:cNvPr id="4100" name="TextBox 5"/>
          <p:cNvSpPr txBox="1">
            <a:spLocks noChangeArrowheads="1"/>
          </p:cNvSpPr>
          <p:nvPr/>
        </p:nvSpPr>
        <p:spPr bwMode="auto">
          <a:xfrm>
            <a:off x="7878763" y="6413500"/>
            <a:ext cx="217487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2892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Conversation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Rectangle 2"/>
          <p:cNvSpPr>
            <a:spLocks/>
          </p:cNvSpPr>
          <p:nvPr/>
        </p:nvSpPr>
        <p:spPr bwMode="auto">
          <a:xfrm>
            <a:off x="455386" y="1703614"/>
            <a:ext cx="8153400" cy="37827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Blogs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Review Sites e.g. Yelp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Discussion Boards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Twitter</a:t>
            </a: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 err="1">
                <a:latin typeface="+mn-lt"/>
                <a:sym typeface="Avenir LT Std 85 Heavy" pitchFamily="-112" charset="0"/>
              </a:rPr>
              <a:t>Facebook</a:t>
            </a:r>
            <a:endParaRPr lang="en-US" sz="2400" dirty="0">
              <a:latin typeface="+mn-lt"/>
              <a:sym typeface="Avenir LT Std 85 Heavy" pitchFamily="-112" charset="0"/>
            </a:endParaRPr>
          </a:p>
          <a:p>
            <a:pPr marL="182880" indent="-182880" algn="l" defTabSz="91440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400" dirty="0">
                <a:latin typeface="+mn-lt"/>
                <a:sym typeface="Avenir LT Std 85 Heavy" pitchFamily="-112" charset="0"/>
              </a:rPr>
              <a:t>Offline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13419</TotalTime>
  <Words>2240</Words>
  <Application>Microsoft Macintosh PowerPoint</Application>
  <PresentationFormat>On-screen Show (4:3)</PresentationFormat>
  <Paragraphs>1475</Paragraphs>
  <Slides>47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Clarity</vt:lpstr>
      <vt:lpstr>Slide 1</vt:lpstr>
      <vt:lpstr>About Me</vt:lpstr>
      <vt:lpstr>Marketing Today</vt:lpstr>
      <vt:lpstr>Many Channels</vt:lpstr>
      <vt:lpstr>Everything is Connected</vt:lpstr>
      <vt:lpstr>Online Impact of Marketing</vt:lpstr>
      <vt:lpstr>Are You Listening to your Customers?</vt:lpstr>
      <vt:lpstr>Data Collection &amp; Tools</vt:lpstr>
      <vt:lpstr>Conversation</vt:lpstr>
      <vt:lpstr>Google Alerts</vt:lpstr>
      <vt:lpstr>Technorati</vt:lpstr>
      <vt:lpstr>Conversation Tracking Tools</vt:lpstr>
      <vt:lpstr>Search Volume</vt:lpstr>
      <vt:lpstr>Search: Google Trends</vt:lpstr>
      <vt:lpstr>Google Trends for Websites</vt:lpstr>
      <vt:lpstr>Search: Adwords Keyword Tool</vt:lpstr>
      <vt:lpstr>Web Site Traffic</vt:lpstr>
      <vt:lpstr>Web Analytics Tools</vt:lpstr>
      <vt:lpstr>Viral Content Measurement</vt:lpstr>
      <vt:lpstr>Video Measurement</vt:lpstr>
      <vt:lpstr>Competitive Research</vt:lpstr>
      <vt:lpstr>Slide 22</vt:lpstr>
      <vt:lpstr>Web Site Traffic</vt:lpstr>
      <vt:lpstr>Twitter Search</vt:lpstr>
      <vt:lpstr>Google Search</vt:lpstr>
      <vt:lpstr>Slide 26</vt:lpstr>
      <vt:lpstr>Slide 27</vt:lpstr>
      <vt:lpstr>Slide 28</vt:lpstr>
      <vt:lpstr>Slide 29</vt:lpstr>
      <vt:lpstr>Measuring the Impact</vt:lpstr>
      <vt:lpstr>Show the impact</vt:lpstr>
      <vt:lpstr>Is This Campaign Working</vt:lpstr>
      <vt:lpstr>Throwing away the money</vt:lpstr>
      <vt:lpstr>You Need A Process</vt:lpstr>
      <vt:lpstr>Measurement Process</vt:lpstr>
      <vt:lpstr>You Need to Measure ROI</vt:lpstr>
      <vt:lpstr>Remember</vt:lpstr>
      <vt:lpstr>Remember the Process</vt:lpstr>
      <vt:lpstr>Slide 39</vt:lpstr>
      <vt:lpstr>Slide 40</vt:lpstr>
      <vt:lpstr>CPM : $4.00 CPC : $.80 AOV : $200</vt:lpstr>
      <vt:lpstr>Slide 42</vt:lpstr>
      <vt:lpstr>Slide 43</vt:lpstr>
      <vt:lpstr>Slide 44</vt:lpstr>
      <vt:lpstr>Slide 45</vt:lpstr>
      <vt:lpstr>Slide 46</vt:lpstr>
      <vt:lpstr>Slide 47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Belt, Derek</dc:creator>
  <cp:lastModifiedBy>Derek Belt</cp:lastModifiedBy>
  <cp:revision>595</cp:revision>
  <dcterms:created xsi:type="dcterms:W3CDTF">2013-01-25T05:56:46Z</dcterms:created>
  <dcterms:modified xsi:type="dcterms:W3CDTF">2013-01-25T05:57:49Z</dcterms:modified>
</cp:coreProperties>
</file>